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9"/>
  </p:notesMasterIdLst>
  <p:handoutMasterIdLst>
    <p:handoutMasterId r:id="rId50"/>
  </p:handoutMasterIdLst>
  <p:sldIdLst>
    <p:sldId id="256" r:id="rId2"/>
    <p:sldId id="309" r:id="rId3"/>
    <p:sldId id="286" r:id="rId4"/>
    <p:sldId id="310" r:id="rId5"/>
    <p:sldId id="276" r:id="rId6"/>
    <p:sldId id="277" r:id="rId7"/>
    <p:sldId id="281" r:id="rId8"/>
    <p:sldId id="306" r:id="rId9"/>
    <p:sldId id="307" r:id="rId10"/>
    <p:sldId id="285" r:id="rId11"/>
    <p:sldId id="283" r:id="rId12"/>
    <p:sldId id="258" r:id="rId13"/>
    <p:sldId id="257" r:id="rId14"/>
    <p:sldId id="292" r:id="rId15"/>
    <p:sldId id="264" r:id="rId16"/>
    <p:sldId id="311" r:id="rId17"/>
    <p:sldId id="312" r:id="rId18"/>
    <p:sldId id="265" r:id="rId19"/>
    <p:sldId id="308" r:id="rId20"/>
    <p:sldId id="272" r:id="rId21"/>
    <p:sldId id="274" r:id="rId22"/>
    <p:sldId id="273" r:id="rId23"/>
    <p:sldId id="271" r:id="rId24"/>
    <p:sldId id="270" r:id="rId25"/>
    <p:sldId id="300" r:id="rId26"/>
    <p:sldId id="295" r:id="rId27"/>
    <p:sldId id="297" r:id="rId28"/>
    <p:sldId id="298" r:id="rId29"/>
    <p:sldId id="299" r:id="rId30"/>
    <p:sldId id="296" r:id="rId31"/>
    <p:sldId id="279" r:id="rId32"/>
    <p:sldId id="304" r:id="rId33"/>
    <p:sldId id="305" r:id="rId34"/>
    <p:sldId id="315" r:id="rId35"/>
    <p:sldId id="302" r:id="rId36"/>
    <p:sldId id="303" r:id="rId37"/>
    <p:sldId id="288" r:id="rId38"/>
    <p:sldId id="289" r:id="rId39"/>
    <p:sldId id="266" r:id="rId40"/>
    <p:sldId id="287" r:id="rId41"/>
    <p:sldId id="261" r:id="rId42"/>
    <p:sldId id="294" r:id="rId43"/>
    <p:sldId id="316" r:id="rId44"/>
    <p:sldId id="259" r:id="rId45"/>
    <p:sldId id="260" r:id="rId46"/>
    <p:sldId id="313" r:id="rId47"/>
    <p:sldId id="31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8" autoAdjust="0"/>
    <p:restoredTop sz="86420" autoAdjust="0"/>
  </p:normalViewPr>
  <p:slideViewPr>
    <p:cSldViewPr>
      <p:cViewPr varScale="1">
        <p:scale>
          <a:sx n="74" d="100"/>
          <a:sy n="74" d="100"/>
        </p:scale>
        <p:origin x="-7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1A0EE-4AFD-47D1-BE31-FAC58871980E}" type="datetimeFigureOut">
              <a:rPr lang="en-US" smtClean="0"/>
              <a:pPr/>
              <a:t>4/13/2010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F7A2BB-A782-43D1-890E-095C3987847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722565-3610-42EE-979B-1ABF68F4EF7D}" type="datetimeFigureOut">
              <a:rPr lang="en-US" smtClean="0"/>
              <a:pPr/>
              <a:t>4/13/2010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71DF0-77A5-48C5-A1A5-F05E0EDCBF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571DF0-77A5-48C5-A1A5-F05E0EDCBFE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Especially</a:t>
            </a:r>
            <a:r>
              <a:rPr lang="en-US" baseline="0" dirty="0" smtClean="0"/>
              <a:t> if child stressed or tired.</a:t>
            </a:r>
            <a:endParaRPr lang="en-US" dirty="0"/>
          </a:p>
        </p:txBody>
      </p:sp>
      <p:sp>
        <p:nvSpPr>
          <p:cNvPr id="4" name="Slide Number Placeholder 3"/>
          <p:cNvSpPr>
            <a:spLocks noGrp="1"/>
          </p:cNvSpPr>
          <p:nvPr>
            <p:ph type="sldNum" sz="quarter" idx="10"/>
          </p:nvPr>
        </p:nvSpPr>
        <p:spPr/>
        <p:txBody>
          <a:bodyPr/>
          <a:lstStyle/>
          <a:p>
            <a:fld id="{0BE6E116-9BDE-4AC1-9AFA-9A93B70BEB44}" type="slidenum">
              <a:rPr lang="en-US" smtClean="0"/>
              <a:pPr/>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4D19013-FD30-448D-8402-81630409E1CB}" type="datetimeFigureOut">
              <a:rPr lang="en-US" smtClean="0"/>
              <a:pPr/>
              <a:t>4/13/2010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9FE4C8E-5D37-4763-832C-254F6F99FC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D19013-FD30-448D-8402-81630409E1CB}" type="datetimeFigureOut">
              <a:rPr lang="en-US" smtClean="0"/>
              <a:pPr/>
              <a:t>4/13/2010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E4C8E-5D37-4763-832C-254F6F99FC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D19013-FD30-448D-8402-81630409E1CB}" type="datetimeFigureOut">
              <a:rPr lang="en-US" smtClean="0"/>
              <a:pPr/>
              <a:t>4/13/2010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E4C8E-5D37-4763-832C-254F6F99FC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D19013-FD30-448D-8402-81630409E1CB}" type="datetimeFigureOut">
              <a:rPr lang="en-US" smtClean="0"/>
              <a:pPr/>
              <a:t>4/13/2010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E4C8E-5D37-4763-832C-254F6F99FC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D19013-FD30-448D-8402-81630409E1CB}" type="datetimeFigureOut">
              <a:rPr lang="en-US" smtClean="0"/>
              <a:pPr/>
              <a:t>4/13/2010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E4C8E-5D37-4763-832C-254F6F99FC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D19013-FD30-448D-8402-81630409E1CB}" type="datetimeFigureOut">
              <a:rPr lang="en-US" smtClean="0"/>
              <a:pPr/>
              <a:t>4/13/2010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E4C8E-5D37-4763-832C-254F6F99FC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4D19013-FD30-448D-8402-81630409E1CB}" type="datetimeFigureOut">
              <a:rPr lang="en-US" smtClean="0"/>
              <a:pPr/>
              <a:t>4/13/2010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E4C8E-5D37-4763-832C-254F6F99FC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D19013-FD30-448D-8402-81630409E1CB}" type="datetimeFigureOut">
              <a:rPr lang="en-US" smtClean="0"/>
              <a:pPr/>
              <a:t>4/13/2010</a:t>
            </a:fld>
            <a:endParaRPr lang="en-US"/>
          </a:p>
        </p:txBody>
      </p:sp>
      <p:sp>
        <p:nvSpPr>
          <p:cNvPr id="8" name="Slide Number Placeholder 7"/>
          <p:cNvSpPr>
            <a:spLocks noGrp="1"/>
          </p:cNvSpPr>
          <p:nvPr>
            <p:ph type="sldNum" sz="quarter" idx="11"/>
          </p:nvPr>
        </p:nvSpPr>
        <p:spPr/>
        <p:txBody>
          <a:bodyPr/>
          <a:lstStyle/>
          <a:p>
            <a:fld id="{F9FE4C8E-5D37-4763-832C-254F6F99FC7C}"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19013-FD30-448D-8402-81630409E1CB}" type="datetimeFigureOut">
              <a:rPr lang="en-US" smtClean="0"/>
              <a:pPr/>
              <a:t>4/13/2010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FE4C8E-5D37-4763-832C-254F6F99FC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D19013-FD30-448D-8402-81630409E1CB}" type="datetimeFigureOut">
              <a:rPr lang="en-US" smtClean="0"/>
              <a:pPr/>
              <a:t>4/13/2010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9FE4C8E-5D37-4763-832C-254F6F99FC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4D19013-FD30-448D-8402-81630409E1CB}" type="datetimeFigureOut">
              <a:rPr lang="en-US" smtClean="0"/>
              <a:pPr/>
              <a:t>4/13/2010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E4C8E-5D37-4763-832C-254F6F99FC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4D19013-FD30-448D-8402-81630409E1CB}" type="datetimeFigureOut">
              <a:rPr lang="en-US" smtClean="0"/>
              <a:pPr/>
              <a:t>4/13/2010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9FE4C8E-5D37-4763-832C-254F6F99FC7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cokidswithbraininjury.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cokidswithbraininjury.com/" TargetMode="External"/><Relationship Id="rId2" Type="http://schemas.openxmlformats.org/officeDocument/2006/relationships/hyperlink" Target="http://www.bianys.org/lear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981199"/>
          </a:xfrm>
        </p:spPr>
        <p:txBody>
          <a:bodyPr>
            <a:noAutofit/>
          </a:bodyPr>
          <a:lstStyle/>
          <a:p>
            <a:pPr algn="l"/>
            <a:r>
              <a:rPr lang="en-US" sz="5200" dirty="0" smtClean="0"/>
              <a:t>Strategies and Interventions</a:t>
            </a:r>
            <a:endParaRPr lang="en-US" sz="5200" dirty="0"/>
          </a:p>
        </p:txBody>
      </p:sp>
      <p:sp>
        <p:nvSpPr>
          <p:cNvPr id="3" name="Subtitle 2"/>
          <p:cNvSpPr>
            <a:spLocks noGrp="1"/>
          </p:cNvSpPr>
          <p:nvPr>
            <p:ph type="subTitle" idx="1"/>
          </p:nvPr>
        </p:nvSpPr>
        <p:spPr>
          <a:xfrm>
            <a:off x="457200" y="1828800"/>
            <a:ext cx="8077200" cy="2667000"/>
          </a:xfrm>
        </p:spPr>
        <p:txBody>
          <a:bodyPr>
            <a:normAutofit/>
          </a:bodyPr>
          <a:lstStyle/>
          <a:p>
            <a:pPr algn="l"/>
            <a:r>
              <a:rPr lang="en-US" sz="4800" i="1" dirty="0" smtClean="0">
                <a:solidFill>
                  <a:schemeClr val="tx1"/>
                </a:solidFill>
              </a:rPr>
              <a:t>Brain Injury and Behavior  </a:t>
            </a:r>
          </a:p>
          <a:p>
            <a:pPr algn="l"/>
            <a:r>
              <a:rPr lang="en-US" sz="4300" i="1" dirty="0" smtClean="0">
                <a:solidFill>
                  <a:schemeClr val="tx1"/>
                </a:solidFill>
              </a:rPr>
              <a:t>	Wendy</a:t>
            </a:r>
            <a:r>
              <a:rPr lang="en-US" sz="4300" i="1" baseline="0" dirty="0" smtClean="0">
                <a:solidFill>
                  <a:schemeClr val="tx1"/>
                </a:solidFill>
              </a:rPr>
              <a:t> Adams </a:t>
            </a:r>
            <a:r>
              <a:rPr lang="en-US" sz="4300" i="1" baseline="0" dirty="0" err="1" smtClean="0">
                <a:solidFill>
                  <a:schemeClr val="tx1"/>
                </a:solidFill>
              </a:rPr>
              <a:t>Ed.S</a:t>
            </a:r>
            <a:r>
              <a:rPr lang="en-US" sz="4300" i="1" baseline="0" dirty="0" smtClean="0">
                <a:solidFill>
                  <a:schemeClr val="tx1"/>
                </a:solidFill>
              </a:rPr>
              <a:t>., NCSP</a:t>
            </a:r>
          </a:p>
          <a:p>
            <a:pPr algn="l"/>
            <a:r>
              <a:rPr lang="en-US" sz="4300" i="1" baseline="0" dirty="0" smtClean="0">
                <a:solidFill>
                  <a:schemeClr val="tx1"/>
                </a:solidFill>
              </a:rPr>
              <a:t>	Dr. Karen McAvoy</a:t>
            </a:r>
            <a:endParaRPr lang="en-US" sz="4300" i="1" dirty="0">
              <a:solidFill>
                <a:schemeClr val="tx1"/>
              </a:solidFill>
            </a:endParaRPr>
          </a:p>
        </p:txBody>
      </p:sp>
      <p:pic>
        <p:nvPicPr>
          <p:cNvPr id="4" name="Picture 3" descr="Academy District 20 LOGO.GIF"/>
          <p:cNvPicPr>
            <a:picLocks noChangeAspect="1"/>
          </p:cNvPicPr>
          <p:nvPr/>
        </p:nvPicPr>
        <p:blipFill>
          <a:blip r:embed="rId2" cstate="print"/>
          <a:stretch>
            <a:fillRect/>
          </a:stretch>
        </p:blipFill>
        <p:spPr>
          <a:xfrm>
            <a:off x="2895600" y="4800600"/>
            <a:ext cx="2286000" cy="838200"/>
          </a:xfrm>
          <a:prstGeom prst="rect">
            <a:avLst/>
          </a:prstGeom>
        </p:spPr>
      </p:pic>
      <p:pic>
        <p:nvPicPr>
          <p:cNvPr id="5" name="Picture 4"/>
          <p:cNvPicPr>
            <a:picLocks noChangeAspect="1" noChangeArrowheads="1"/>
          </p:cNvPicPr>
          <p:nvPr/>
        </p:nvPicPr>
        <p:blipFill>
          <a:blip r:embed="rId3" cstate="print"/>
          <a:srcRect r="48915"/>
          <a:stretch>
            <a:fillRect/>
          </a:stretch>
        </p:blipFill>
        <p:spPr bwMode="auto">
          <a:xfrm>
            <a:off x="533400" y="4800600"/>
            <a:ext cx="2360613" cy="857250"/>
          </a:xfrm>
          <a:prstGeom prst="rect">
            <a:avLst/>
          </a:prstGeom>
          <a:noFill/>
          <a:ln w="9525">
            <a:noFill/>
            <a:miter lim="800000"/>
            <a:headEnd/>
            <a:tailEnd/>
          </a:ln>
        </p:spPr>
      </p:pic>
      <p:pic>
        <p:nvPicPr>
          <p:cNvPr id="6" name="Picture 5" descr="tbi_img.gif"/>
          <p:cNvPicPr>
            <a:picLocks noChangeAspect="1"/>
          </p:cNvPicPr>
          <p:nvPr/>
        </p:nvPicPr>
        <p:blipFill>
          <a:blip r:embed="rId4" cstate="print"/>
          <a:stretch>
            <a:fillRect/>
          </a:stretch>
        </p:blipFill>
        <p:spPr>
          <a:xfrm>
            <a:off x="5181600" y="4800600"/>
            <a:ext cx="2133600" cy="838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Consequences for Students with TBI</a:t>
            </a:r>
            <a:endParaRPr lang="en-US" dirty="0">
              <a:solidFill>
                <a:srgbClr val="FFFF00"/>
              </a:solidFill>
            </a:endParaRPr>
          </a:p>
        </p:txBody>
      </p:sp>
      <p:sp>
        <p:nvSpPr>
          <p:cNvPr id="3" name="Content Placeholder 2"/>
          <p:cNvSpPr>
            <a:spLocks noGrp="1"/>
          </p:cNvSpPr>
          <p:nvPr>
            <p:ph idx="1"/>
          </p:nvPr>
        </p:nvSpPr>
        <p:spPr>
          <a:xfrm>
            <a:off x="381000" y="1676400"/>
            <a:ext cx="8610600" cy="4572000"/>
          </a:xfrm>
        </p:spPr>
        <p:txBody>
          <a:bodyPr>
            <a:normAutofit fontScale="85000" lnSpcReduction="20000"/>
          </a:bodyPr>
          <a:lstStyle/>
          <a:p>
            <a:r>
              <a:rPr lang="en-US" dirty="0" smtClean="0"/>
              <a:t>Difficulty Learning from Consequences</a:t>
            </a:r>
          </a:p>
          <a:p>
            <a:r>
              <a:rPr lang="en-US" dirty="0" smtClean="0"/>
              <a:t>Emphasis on Positive Consequences: Reinforcement</a:t>
            </a:r>
          </a:p>
          <a:p>
            <a:r>
              <a:rPr lang="en-US" dirty="0" smtClean="0"/>
              <a:t>Strengthening Positive Behaviors</a:t>
            </a:r>
          </a:p>
          <a:p>
            <a:r>
              <a:rPr lang="en-US" dirty="0" smtClean="0"/>
              <a:t>Teaching Alternative Behaviors</a:t>
            </a:r>
          </a:p>
          <a:p>
            <a:r>
              <a:rPr lang="en-US" dirty="0" smtClean="0"/>
              <a:t>Procedures Not Recommended for Students with TBI’s</a:t>
            </a:r>
          </a:p>
          <a:p>
            <a:pPr lvl="1"/>
            <a:r>
              <a:rPr lang="en-US" sz="3300" dirty="0" smtClean="0"/>
              <a:t>Natural versus Artificial Rewards </a:t>
            </a:r>
          </a:p>
          <a:p>
            <a:pPr lvl="1"/>
            <a:r>
              <a:rPr lang="en-US" sz="3300" dirty="0" smtClean="0"/>
              <a:t>Systematically Reducing Negative Behavior</a:t>
            </a:r>
          </a:p>
          <a:p>
            <a:pPr lvl="1"/>
            <a:r>
              <a:rPr lang="en-US" sz="3300" dirty="0" smtClean="0"/>
              <a:t>Time Out Procedures</a:t>
            </a:r>
          </a:p>
          <a:p>
            <a:pPr lvl="1"/>
            <a:r>
              <a:rPr lang="en-US" sz="3300" dirty="0" smtClean="0"/>
              <a:t>Punishment Procedures  </a:t>
            </a:r>
          </a:p>
          <a:p>
            <a:pPr lvl="1"/>
            <a:r>
              <a:rPr lang="en-US" sz="3300" dirty="0" smtClean="0"/>
              <a:t>Response-Cost Procedures  </a:t>
            </a:r>
          </a:p>
          <a:p>
            <a:pPr lvl="1" algn="r">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Modifying Behavior</a:t>
            </a:r>
            <a:endParaRPr lang="en-US" dirty="0">
              <a:solidFill>
                <a:srgbClr val="FFFF00"/>
              </a:solidFill>
            </a:endParaRPr>
          </a:p>
        </p:txBody>
      </p:sp>
      <p:sp>
        <p:nvSpPr>
          <p:cNvPr id="3" name="Content Placeholder 2"/>
          <p:cNvSpPr>
            <a:spLocks noGrp="1"/>
          </p:cNvSpPr>
          <p:nvPr>
            <p:ph idx="1"/>
          </p:nvPr>
        </p:nvSpPr>
        <p:spPr>
          <a:xfrm>
            <a:off x="304800" y="1600200"/>
            <a:ext cx="8077200" cy="4724400"/>
          </a:xfrm>
        </p:spPr>
        <p:txBody>
          <a:bodyPr>
            <a:normAutofit fontScale="92500"/>
          </a:bodyPr>
          <a:lstStyle/>
          <a:p>
            <a:r>
              <a:rPr lang="en-US" dirty="0" smtClean="0"/>
              <a:t>Behavior management/behavior modification used to increase or decrease the likelihood of a specific behavior (antecedent management).</a:t>
            </a:r>
          </a:p>
          <a:p>
            <a:pPr lvl="1"/>
            <a:r>
              <a:rPr lang="en-US" dirty="0" smtClean="0"/>
              <a:t>Procedures used </a:t>
            </a:r>
            <a:r>
              <a:rPr lang="en-US" b="1" i="1" dirty="0" smtClean="0"/>
              <a:t>before</a:t>
            </a:r>
            <a:r>
              <a:rPr lang="en-US" dirty="0" smtClean="0"/>
              <a:t> student engages in a specific behavior with goal of </a:t>
            </a:r>
            <a:r>
              <a:rPr lang="en-US" i="1" dirty="0" smtClean="0"/>
              <a:t>increasing or decreasing </a:t>
            </a:r>
            <a:r>
              <a:rPr lang="en-US" dirty="0" smtClean="0"/>
              <a:t>frequency of that behavior.</a:t>
            </a:r>
          </a:p>
          <a:p>
            <a:pPr lvl="2"/>
            <a:r>
              <a:rPr lang="en-US" dirty="0" smtClean="0"/>
              <a:t>Increasing: teacher shows student an organizer with goal to increase the chance student will stay with task</a:t>
            </a:r>
          </a:p>
          <a:p>
            <a:pPr lvl="2"/>
            <a:r>
              <a:rPr lang="en-US" dirty="0" smtClean="0"/>
              <a:t>Decreasing: teacher does first 2-3 math problems with  goal of preventing negative reaction to math assignment</a:t>
            </a:r>
          </a:p>
          <a:p>
            <a:pPr lvl="2">
              <a:buNone/>
            </a:pPr>
            <a:r>
              <a:rPr lang="en-US" sz="1700" dirty="0" smtClean="0"/>
              <a:t>							LEARNet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
            </a:r>
            <a:br>
              <a:rPr lang="en-US" dirty="0" smtClean="0">
                <a:solidFill>
                  <a:srgbClr val="FFFF00"/>
                </a:solidFill>
              </a:rPr>
            </a:br>
            <a:r>
              <a:rPr lang="en-US" dirty="0" smtClean="0">
                <a:solidFill>
                  <a:srgbClr val="FFFF00"/>
                </a:solidFill>
              </a:rPr>
              <a:t>Behavioral Impairments with Traumatic Brain Injuries</a:t>
            </a:r>
            <a:br>
              <a:rPr lang="en-US" dirty="0" smtClean="0">
                <a:solidFill>
                  <a:srgbClr val="FFFF00"/>
                </a:solidFill>
              </a:rPr>
            </a:br>
            <a:endParaRPr lang="en-US" dirty="0">
              <a:solidFill>
                <a:srgbClr val="FFFF00"/>
              </a:solidFill>
            </a:endParaRPr>
          </a:p>
        </p:txBody>
      </p:sp>
      <p:sp>
        <p:nvSpPr>
          <p:cNvPr id="3" name="Content Placeholder 2"/>
          <p:cNvSpPr>
            <a:spLocks noGrp="1"/>
          </p:cNvSpPr>
          <p:nvPr>
            <p:ph idx="1"/>
          </p:nvPr>
        </p:nvSpPr>
        <p:spPr>
          <a:xfrm>
            <a:off x="457200" y="1752600"/>
            <a:ext cx="7467600" cy="4373563"/>
          </a:xfrm>
        </p:spPr>
        <p:txBody>
          <a:bodyPr>
            <a:normAutofit/>
          </a:bodyPr>
          <a:lstStyle/>
          <a:p>
            <a:r>
              <a:rPr lang="en-US" dirty="0" smtClean="0"/>
              <a:t>Irritability/Agitation (overstimulation)</a:t>
            </a:r>
          </a:p>
          <a:p>
            <a:r>
              <a:rPr lang="en-US" dirty="0" smtClean="0"/>
              <a:t>Frustration </a:t>
            </a:r>
          </a:p>
          <a:p>
            <a:r>
              <a:rPr lang="en-US" dirty="0" smtClean="0"/>
              <a:t>Aggressive Behavior</a:t>
            </a:r>
          </a:p>
          <a:p>
            <a:pPr lvl="1"/>
            <a:r>
              <a:rPr lang="en-US" dirty="0" smtClean="0"/>
              <a:t>Anger Outbursts</a:t>
            </a:r>
          </a:p>
          <a:p>
            <a:pPr lvl="1"/>
            <a:r>
              <a:rPr lang="en-US" dirty="0" smtClean="0"/>
              <a:t>Short Temper</a:t>
            </a:r>
          </a:p>
          <a:p>
            <a:r>
              <a:rPr lang="en-US" dirty="0" smtClean="0"/>
              <a:t>Apathy</a:t>
            </a:r>
          </a:p>
          <a:p>
            <a:r>
              <a:rPr lang="en-US" dirty="0" smtClean="0"/>
              <a:t>Withdrawal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Behavioral Impairments with Traumatic Brain Injuries</a:t>
            </a:r>
            <a:endParaRPr lang="en-US" dirty="0">
              <a:solidFill>
                <a:srgbClr val="FFFF00"/>
              </a:solidFill>
            </a:endParaRPr>
          </a:p>
        </p:txBody>
      </p:sp>
      <p:sp>
        <p:nvSpPr>
          <p:cNvPr id="3" name="Content Placeholder 2"/>
          <p:cNvSpPr>
            <a:spLocks noGrp="1"/>
          </p:cNvSpPr>
          <p:nvPr>
            <p:ph idx="1"/>
          </p:nvPr>
        </p:nvSpPr>
        <p:spPr>
          <a:xfrm>
            <a:off x="457200" y="1752600"/>
            <a:ext cx="7467600" cy="4373563"/>
          </a:xfrm>
        </p:spPr>
        <p:txBody>
          <a:bodyPr>
            <a:normAutofit/>
          </a:bodyPr>
          <a:lstStyle/>
          <a:p>
            <a:r>
              <a:rPr lang="en-US" dirty="0" smtClean="0"/>
              <a:t>Emotional Lability</a:t>
            </a:r>
          </a:p>
          <a:p>
            <a:r>
              <a:rPr lang="en-US" dirty="0" smtClean="0"/>
              <a:t>Impulsivity</a:t>
            </a:r>
          </a:p>
          <a:p>
            <a:r>
              <a:rPr lang="en-US" dirty="0" smtClean="0"/>
              <a:t>Hyperactivity</a:t>
            </a:r>
          </a:p>
          <a:p>
            <a:r>
              <a:rPr lang="en-US" dirty="0" smtClean="0"/>
              <a:t>Social Disinhibition/Inappropriate Behavior</a:t>
            </a:r>
          </a:p>
          <a:p>
            <a:r>
              <a:rPr lang="en-US" dirty="0" smtClean="0"/>
              <a:t>Lack of Awareness of Deficits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467600" cy="4572000"/>
          </a:xfrm>
        </p:spPr>
        <p:txBody>
          <a:bodyPr>
            <a:normAutofit/>
          </a:bodyPr>
          <a:lstStyle/>
          <a:p>
            <a:r>
              <a:rPr lang="en-US" sz="6000" dirty="0" smtClean="0">
                <a:solidFill>
                  <a:srgbClr val="0099FF"/>
                </a:solidFill>
              </a:rPr>
              <a:t>SOS Model: </a:t>
            </a:r>
            <a:br>
              <a:rPr lang="en-US" sz="6000" dirty="0" smtClean="0">
                <a:solidFill>
                  <a:srgbClr val="0099FF"/>
                </a:solidFill>
              </a:rPr>
            </a:br>
            <a:r>
              <a:rPr lang="en-US" sz="6000" dirty="0" smtClean="0">
                <a:solidFill>
                  <a:srgbClr val="0099FF"/>
                </a:solidFill>
              </a:rPr>
              <a:t>Structure, Organization and Strategies</a:t>
            </a:r>
            <a:r>
              <a:rPr lang="en-US" dirty="0" smtClean="0">
                <a:solidFill>
                  <a:srgbClr val="0099FF"/>
                </a:solidFill>
              </a:rPr>
              <a:t/>
            </a:r>
            <a:br>
              <a:rPr lang="en-US" dirty="0" smtClean="0">
                <a:solidFill>
                  <a:srgbClr val="0099FF"/>
                </a:solidFill>
              </a:rPr>
            </a:br>
            <a:endParaRPr lang="en-US" dirty="0">
              <a:solidFill>
                <a:srgbClr val="0099FF"/>
              </a:solidFill>
            </a:endParaRPr>
          </a:p>
        </p:txBody>
      </p:sp>
      <p:sp>
        <p:nvSpPr>
          <p:cNvPr id="3" name="Content Placeholder 2"/>
          <p:cNvSpPr>
            <a:spLocks noGrp="1"/>
          </p:cNvSpPr>
          <p:nvPr>
            <p:ph idx="1"/>
          </p:nvPr>
        </p:nvSpPr>
        <p:spPr>
          <a:xfrm>
            <a:off x="457200" y="5410200"/>
            <a:ext cx="7467600" cy="715963"/>
          </a:xfrm>
        </p:spPr>
        <p:txBody>
          <a:bodyPr>
            <a:normAutofit fontScale="25000" lnSpcReduction="20000"/>
          </a:bodyPr>
          <a:lstStyle/>
          <a:p>
            <a:pPr algn="ctr">
              <a:buNone/>
            </a:pPr>
            <a:endParaRPr lang="en-US" sz="5400" dirty="0" smtClean="0">
              <a:solidFill>
                <a:srgbClr val="FFFF00"/>
              </a:solidFill>
            </a:endParaRPr>
          </a:p>
          <a:p>
            <a:pPr algn="ctr">
              <a:buNone/>
            </a:pPr>
            <a:endParaRPr lang="en-US" sz="5400" dirty="0" smtClean="0"/>
          </a:p>
          <a:p>
            <a:pPr algn="ctr">
              <a:buNone/>
            </a:pPr>
            <a:endParaRPr lang="en-US" sz="5400" dirty="0" smtClean="0"/>
          </a:p>
          <a:p>
            <a:pPr algn="ctr">
              <a:buNone/>
            </a:pPr>
            <a:endParaRPr lang="en-US" sz="5400" dirty="0" smtClean="0"/>
          </a:p>
          <a:p>
            <a:pPr algn="r">
              <a:buNone/>
            </a:pPr>
            <a:endParaRPr lang="en-US" sz="1600" dirty="0" smtClean="0"/>
          </a:p>
          <a:p>
            <a:pPr algn="r">
              <a:buNone/>
            </a:pPr>
            <a:r>
              <a:rPr lang="en-US" sz="1600" dirty="0" smtClean="0"/>
              <a:t>NASP, 2004</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4000" dirty="0" smtClean="0">
                <a:solidFill>
                  <a:srgbClr val="FFFF00"/>
                </a:solidFill>
              </a:rPr>
              <a:t>Structure</a:t>
            </a:r>
            <a:endParaRPr lang="en-US" sz="4000" dirty="0">
              <a:solidFill>
                <a:srgbClr val="FFFF00"/>
              </a:solidFill>
            </a:endParaRPr>
          </a:p>
        </p:txBody>
      </p:sp>
      <p:sp>
        <p:nvSpPr>
          <p:cNvPr id="3" name="Content Placeholder 2"/>
          <p:cNvSpPr>
            <a:spLocks noGrp="1"/>
          </p:cNvSpPr>
          <p:nvPr>
            <p:ph idx="1"/>
          </p:nvPr>
        </p:nvSpPr>
        <p:spPr>
          <a:xfrm>
            <a:off x="457200" y="1752600"/>
            <a:ext cx="7848600" cy="4419600"/>
          </a:xfrm>
        </p:spPr>
        <p:txBody>
          <a:bodyPr>
            <a:normAutofit fontScale="25000" lnSpcReduction="20000"/>
          </a:bodyPr>
          <a:lstStyle/>
          <a:p>
            <a:r>
              <a:rPr lang="en-US" sz="12800" dirty="0" smtClean="0"/>
              <a:t>Augment behavioral consistency: </a:t>
            </a:r>
            <a:r>
              <a:rPr lang="en-US" sz="12400" dirty="0" smtClean="0"/>
              <a:t>Brief and clear rules that are understandable, reasonable, and obtainable, with consequences enforced across the educational experience.</a:t>
            </a:r>
          </a:p>
          <a:p>
            <a:r>
              <a:rPr lang="en-US" sz="12800" dirty="0" smtClean="0"/>
              <a:t>Consider endurance and stamina: Modify assignments or length of school day and/or increased rest time.</a:t>
            </a:r>
          </a:p>
          <a:p>
            <a:pPr>
              <a:buNone/>
            </a:pPr>
            <a:endParaRPr lang="en-US" sz="9800" dirty="0" smtClean="0"/>
          </a:p>
          <a:p>
            <a:endParaRPr lang="en-US" sz="9800" dirty="0" smtClean="0"/>
          </a:p>
          <a:p>
            <a:pPr>
              <a:buNone/>
            </a:pPr>
            <a:endParaRPr lang="en-US" sz="9800" dirty="0" smtClean="0"/>
          </a:p>
          <a:p>
            <a:pPr algn="r">
              <a:buNone/>
            </a:pPr>
            <a:r>
              <a:rPr lang="en-US" sz="16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 Structure (continued)</a:t>
            </a:r>
            <a:endParaRPr lang="en-US" dirty="0">
              <a:solidFill>
                <a:srgbClr val="FFFF00"/>
              </a:solidFill>
            </a:endParaRPr>
          </a:p>
        </p:txBody>
      </p:sp>
      <p:sp>
        <p:nvSpPr>
          <p:cNvPr id="3" name="Content Placeholder 2"/>
          <p:cNvSpPr>
            <a:spLocks noGrp="1"/>
          </p:cNvSpPr>
          <p:nvPr>
            <p:ph idx="1"/>
          </p:nvPr>
        </p:nvSpPr>
        <p:spPr>
          <a:xfrm>
            <a:off x="457200" y="1752600"/>
            <a:ext cx="7467600" cy="4373563"/>
          </a:xfrm>
        </p:spPr>
        <p:txBody>
          <a:bodyPr>
            <a:normAutofit fontScale="25000" lnSpcReduction="20000"/>
          </a:bodyPr>
          <a:lstStyle/>
          <a:p>
            <a:r>
              <a:rPr lang="en-US" sz="12800" dirty="0" smtClean="0"/>
              <a:t>Control environmental stimulation: Avoid distractions and disruptions.</a:t>
            </a:r>
          </a:p>
          <a:p>
            <a:r>
              <a:rPr lang="en-US" sz="12800" dirty="0" smtClean="0"/>
              <a:t>Utilize a life skills curriculum: Activities relevant to everyday living. </a:t>
            </a:r>
          </a:p>
          <a:p>
            <a:r>
              <a:rPr lang="en-US" sz="12800" dirty="0" smtClean="0"/>
              <a:t>Support and validate feelings: Need to be encouraged</a:t>
            </a:r>
          </a:p>
          <a:p>
            <a:r>
              <a:rPr lang="en-US" sz="12800" dirty="0" smtClean="0"/>
              <a:t>Forge a home-school partnership: Strong link to home</a:t>
            </a:r>
            <a:r>
              <a:rPr lang="en-US" sz="8000"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Organization</a:t>
            </a:r>
            <a:endParaRPr lang="en-US" dirty="0">
              <a:solidFill>
                <a:srgbClr val="FFFF00"/>
              </a:solidFill>
            </a:endParaRPr>
          </a:p>
        </p:txBody>
      </p:sp>
      <p:sp>
        <p:nvSpPr>
          <p:cNvPr id="3" name="Content Placeholder 2"/>
          <p:cNvSpPr>
            <a:spLocks noGrp="1"/>
          </p:cNvSpPr>
          <p:nvPr>
            <p:ph idx="1"/>
          </p:nvPr>
        </p:nvSpPr>
        <p:spPr>
          <a:xfrm>
            <a:off x="457200" y="1828800"/>
            <a:ext cx="7467600" cy="4297363"/>
          </a:xfrm>
        </p:spPr>
        <p:txBody>
          <a:bodyPr/>
          <a:lstStyle/>
          <a:p>
            <a:r>
              <a:rPr lang="en-US" dirty="0" smtClean="0"/>
              <a:t>Utilize tactics of effective instruction: Students must use planning skills and strategies;  “learn how to learn”.</a:t>
            </a:r>
          </a:p>
          <a:p>
            <a:r>
              <a:rPr lang="en-US" dirty="0" smtClean="0"/>
              <a:t>Organize assignments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txBody>
          <a:bodyPr>
            <a:normAutofit/>
          </a:bodyPr>
          <a:lstStyle/>
          <a:p>
            <a:r>
              <a:rPr lang="en-US" sz="4000" dirty="0" smtClean="0">
                <a:solidFill>
                  <a:srgbClr val="FFFF00"/>
                </a:solidFill>
              </a:rPr>
              <a:t>Strategies</a:t>
            </a:r>
            <a:endParaRPr lang="en-US" sz="4000" dirty="0">
              <a:solidFill>
                <a:srgbClr val="FFFF00"/>
              </a:solidFill>
            </a:endParaRPr>
          </a:p>
        </p:txBody>
      </p:sp>
      <p:sp>
        <p:nvSpPr>
          <p:cNvPr id="3" name="Content Placeholder 2"/>
          <p:cNvSpPr>
            <a:spLocks noGrp="1"/>
          </p:cNvSpPr>
          <p:nvPr>
            <p:ph idx="1"/>
          </p:nvPr>
        </p:nvSpPr>
        <p:spPr>
          <a:xfrm>
            <a:off x="304800" y="1371600"/>
            <a:ext cx="7772400" cy="5181600"/>
          </a:xfrm>
        </p:spPr>
        <p:txBody>
          <a:bodyPr>
            <a:normAutofit/>
          </a:bodyPr>
          <a:lstStyle/>
          <a:p>
            <a:r>
              <a:rPr lang="en-US" dirty="0" smtClean="0"/>
              <a:t>Consider method and process: Single learning or multi-modal learning style may be required.</a:t>
            </a:r>
          </a:p>
          <a:p>
            <a:r>
              <a:rPr lang="en-US" dirty="0" smtClean="0"/>
              <a:t>Utilize compensatory methods: i.e. calculator</a:t>
            </a:r>
          </a:p>
          <a:p>
            <a:r>
              <a:rPr lang="en-US" dirty="0" smtClean="0"/>
              <a:t>Offer remediation when appropriate: Direct instruction in content areas.</a:t>
            </a:r>
          </a:p>
          <a:p>
            <a:r>
              <a:rPr lang="en-US" dirty="0" smtClean="0"/>
              <a:t>Teach Social Skills: Social skills training to address loss of friends.</a:t>
            </a:r>
          </a:p>
          <a:p>
            <a:pPr>
              <a:buNone/>
            </a:pPr>
            <a:r>
              <a:rPr lang="en-US" sz="1700" dirty="0" smtClean="0"/>
              <a:t>								NASP, 2004</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524000"/>
            <a:ext cx="6781800" cy="2667000"/>
          </a:xfrm>
        </p:spPr>
        <p:txBody>
          <a:bodyPr>
            <a:noAutofit/>
          </a:bodyPr>
          <a:lstStyle/>
          <a:p>
            <a:pPr algn="l"/>
            <a:r>
              <a:rPr lang="en-US" sz="3200" dirty="0" smtClean="0"/>
              <a:t>Research-Based Intervention Strategies Related to Common Characteristics of Individuals with Brain Injury</a:t>
            </a:r>
            <a:endParaRPr lang="en-US" sz="3200" dirty="0"/>
          </a:p>
        </p:txBody>
      </p:sp>
      <p:sp>
        <p:nvSpPr>
          <p:cNvPr id="5" name="Subtitle 4"/>
          <p:cNvSpPr>
            <a:spLocks noGrp="1"/>
          </p:cNvSpPr>
          <p:nvPr>
            <p:ph type="subTitle" idx="1"/>
          </p:nvPr>
        </p:nvSpPr>
        <p:spPr>
          <a:xfrm>
            <a:off x="609600" y="3581400"/>
            <a:ext cx="6480048" cy="1752600"/>
          </a:xfrm>
        </p:spPr>
        <p:txBody>
          <a:bodyPr/>
          <a:lstStyle/>
          <a:p>
            <a:endParaRPr lang="en-US" dirty="0" smtClean="0"/>
          </a:p>
          <a:p>
            <a:r>
              <a:rPr lang="en-US" dirty="0" smtClean="0"/>
              <a:t>“Oregon Model”</a:t>
            </a:r>
          </a:p>
          <a:p>
            <a:r>
              <a:rPr lang="en-US" dirty="0" smtClean="0"/>
              <a:t>‘07-’08 TBI Team Manual</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304800" y="1066800"/>
            <a:ext cx="8153400" cy="3505200"/>
          </a:xfrm>
        </p:spPr>
        <p:txBody>
          <a:bodyPr>
            <a:noAutofit/>
          </a:bodyPr>
          <a:lstStyle/>
          <a:p>
            <a:pPr algn="l"/>
            <a:r>
              <a:rPr lang="en-US" sz="3600" i="1" dirty="0" smtClean="0"/>
              <a:t>Behavior can be defined simply as: </a:t>
            </a:r>
          </a:p>
          <a:p>
            <a:pPr algn="l"/>
            <a:r>
              <a:rPr lang="en-US" sz="3600" i="1" dirty="0" smtClean="0"/>
              <a:t>the interaction of a person with their environment, or daily situation</a:t>
            </a:r>
            <a:endParaRPr lang="en-US" sz="36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7467600" cy="4221163"/>
          </a:xfrm>
        </p:spPr>
        <p:txBody>
          <a:bodyPr>
            <a:normAutofit/>
          </a:bodyPr>
          <a:lstStyle/>
          <a:p>
            <a:r>
              <a:rPr lang="en-US" dirty="0" smtClean="0">
                <a:solidFill>
                  <a:srgbClr val="FFFF00"/>
                </a:solidFill>
              </a:rPr>
              <a:t>Strategy</a:t>
            </a:r>
            <a:r>
              <a:rPr lang="en-US" dirty="0" smtClean="0"/>
              <a:t>: Errorless learning and high rates of success in interactions</a:t>
            </a:r>
          </a:p>
          <a:p>
            <a:pPr lvl="1"/>
            <a:endParaRPr lang="en-US" dirty="0" smtClean="0"/>
          </a:p>
          <a:p>
            <a:pPr lvl="1"/>
            <a:r>
              <a:rPr lang="en-US" dirty="0" smtClean="0"/>
              <a:t>Acquisition and retention of new information tends to increase with high rates of success (and error frequency increases with frequent errors and error correction).</a:t>
            </a:r>
            <a:endParaRPr lang="en-US" dirty="0"/>
          </a:p>
        </p:txBody>
      </p:sp>
      <p:sp>
        <p:nvSpPr>
          <p:cNvPr id="4" name="Title 3"/>
          <p:cNvSpPr>
            <a:spLocks noGrp="1"/>
          </p:cNvSpPr>
          <p:nvPr>
            <p:ph type="title"/>
          </p:nvPr>
        </p:nvSpPr>
        <p:spPr>
          <a:xfrm>
            <a:off x="457200" y="274638"/>
            <a:ext cx="8001000" cy="1143000"/>
          </a:xfrm>
        </p:spPr>
        <p:txBody>
          <a:bodyPr>
            <a:normAutofit/>
          </a:bodyPr>
          <a:lstStyle/>
          <a:p>
            <a:r>
              <a:rPr lang="en-US" sz="3600" dirty="0" smtClean="0">
                <a:solidFill>
                  <a:srgbClr val="FFFF00"/>
                </a:solidFill>
              </a:rPr>
              <a:t>Characteristic</a:t>
            </a:r>
            <a:r>
              <a:rPr lang="en-US" sz="3600" dirty="0" smtClean="0"/>
              <a:t>: Memory Impairment</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706562"/>
          </a:xfrm>
        </p:spPr>
        <p:txBody>
          <a:bodyPr>
            <a:noAutofit/>
          </a:bodyPr>
          <a:lstStyle/>
          <a:p>
            <a:r>
              <a:rPr lang="en-US" sz="3600" dirty="0" smtClean="0">
                <a:solidFill>
                  <a:srgbClr val="FFFF00"/>
                </a:solidFill>
              </a:rPr>
              <a:t>Characteristic</a:t>
            </a:r>
            <a:r>
              <a:rPr lang="en-US" sz="3600" dirty="0" smtClean="0"/>
              <a:t>: Unpredictable Recovery, Unusual Profiles, and Inconsistency in Behavior</a:t>
            </a:r>
          </a:p>
        </p:txBody>
      </p:sp>
      <p:sp>
        <p:nvSpPr>
          <p:cNvPr id="3" name="Content Placeholder 2"/>
          <p:cNvSpPr>
            <a:spLocks noGrp="1"/>
          </p:cNvSpPr>
          <p:nvPr>
            <p:ph idx="1"/>
          </p:nvPr>
        </p:nvSpPr>
        <p:spPr>
          <a:xfrm>
            <a:off x="457200" y="2286000"/>
            <a:ext cx="7467600" cy="3840163"/>
          </a:xfrm>
        </p:spPr>
        <p:txBody>
          <a:bodyPr>
            <a:normAutofit/>
          </a:bodyPr>
          <a:lstStyle/>
          <a:p>
            <a:r>
              <a:rPr lang="en-US" dirty="0" smtClean="0">
                <a:solidFill>
                  <a:srgbClr val="FFFF00"/>
                </a:solidFill>
              </a:rPr>
              <a:t>Strategy</a:t>
            </a:r>
            <a:r>
              <a:rPr lang="en-US" dirty="0" smtClean="0"/>
              <a:t>: Ongoing assessment and flexibility in curricular modification.</a:t>
            </a:r>
          </a:p>
          <a:p>
            <a:pPr lvl="1"/>
            <a:endParaRPr lang="en-US" dirty="0" smtClean="0"/>
          </a:p>
          <a:p>
            <a:pPr lvl="1"/>
            <a:r>
              <a:rPr lang="en-US" dirty="0" smtClean="0"/>
              <a:t>Adjustment of interaction based on ongoing assessment of the individual’s progress facilitates learning and allows for curricular modifications “on the fly”.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noAutofit/>
          </a:bodyPr>
          <a:lstStyle/>
          <a:p>
            <a:r>
              <a:rPr lang="en-US" sz="3600" dirty="0" smtClean="0">
                <a:solidFill>
                  <a:srgbClr val="FFFF00"/>
                </a:solidFill>
              </a:rPr>
              <a:t>Characteristic</a:t>
            </a:r>
            <a:r>
              <a:rPr lang="en-US" sz="3600" dirty="0" smtClean="0"/>
              <a:t>: Unpredictable Recovery, Unusual Profiles, and Inconsistency in Behavior</a:t>
            </a:r>
            <a:endParaRPr lang="en-US" sz="3600" dirty="0"/>
          </a:p>
        </p:txBody>
      </p:sp>
      <p:sp>
        <p:nvSpPr>
          <p:cNvPr id="3" name="Content Placeholder 2"/>
          <p:cNvSpPr>
            <a:spLocks noGrp="1"/>
          </p:cNvSpPr>
          <p:nvPr>
            <p:ph idx="1"/>
          </p:nvPr>
        </p:nvSpPr>
        <p:spPr>
          <a:xfrm>
            <a:off x="457200" y="2362200"/>
            <a:ext cx="7467600" cy="3459163"/>
          </a:xfrm>
        </p:spPr>
        <p:txBody>
          <a:bodyPr/>
          <a:lstStyle/>
          <a:p>
            <a:r>
              <a:rPr lang="en-US" dirty="0" smtClean="0">
                <a:solidFill>
                  <a:srgbClr val="FFFF00"/>
                </a:solidFill>
              </a:rPr>
              <a:t>Strategy</a:t>
            </a:r>
            <a:r>
              <a:rPr lang="en-US" dirty="0" smtClean="0"/>
              <a:t>: Strategy-based intervention</a:t>
            </a:r>
          </a:p>
          <a:p>
            <a:pPr lvl="1"/>
            <a:endParaRPr lang="en-US" dirty="0" smtClean="0"/>
          </a:p>
          <a:p>
            <a:pPr lvl="1"/>
            <a:r>
              <a:rPr lang="en-US" dirty="0" smtClean="0"/>
              <a:t>Organized intervention designed to facilitate a strategic approach to difficult tasks, including organizational strategies.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315200" cy="1143000"/>
          </a:xfrm>
        </p:spPr>
        <p:txBody>
          <a:bodyPr>
            <a:noAutofit/>
          </a:bodyPr>
          <a:lstStyle/>
          <a:p>
            <a:r>
              <a:rPr lang="en-US" sz="3600" dirty="0" smtClean="0">
                <a:solidFill>
                  <a:srgbClr val="FFFF00"/>
                </a:solidFill>
              </a:rPr>
              <a:t>Characteristic</a:t>
            </a:r>
            <a:r>
              <a:rPr lang="en-US" sz="3600" dirty="0" smtClean="0"/>
              <a:t>: Decreased Self-Awareness/ Denial of Deficits</a:t>
            </a:r>
            <a:endParaRPr lang="en-US" sz="3600" dirty="0"/>
          </a:p>
        </p:txBody>
      </p:sp>
      <p:sp>
        <p:nvSpPr>
          <p:cNvPr id="3" name="Content Placeholder 2"/>
          <p:cNvSpPr>
            <a:spLocks noGrp="1"/>
          </p:cNvSpPr>
          <p:nvPr>
            <p:ph idx="1"/>
          </p:nvPr>
        </p:nvSpPr>
        <p:spPr>
          <a:xfrm>
            <a:off x="457200" y="2057400"/>
            <a:ext cx="7467600" cy="4068763"/>
          </a:xfrm>
        </p:spPr>
        <p:txBody>
          <a:bodyPr/>
          <a:lstStyle/>
          <a:p>
            <a:r>
              <a:rPr lang="en-US" dirty="0" smtClean="0">
                <a:solidFill>
                  <a:srgbClr val="FFFF00"/>
                </a:solidFill>
              </a:rPr>
              <a:t>Strategy</a:t>
            </a:r>
            <a:r>
              <a:rPr lang="en-US" dirty="0" smtClean="0"/>
              <a:t>: Self-awareness/attribution training</a:t>
            </a:r>
          </a:p>
          <a:p>
            <a:pPr lvl="1"/>
            <a:endParaRPr lang="en-US" dirty="0" smtClean="0"/>
          </a:p>
          <a:p>
            <a:pPr lvl="1"/>
            <a:r>
              <a:rPr lang="en-US" dirty="0" smtClean="0"/>
              <a:t>Facilitation of individual’s understanding of his/her role in learning.</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00"/>
                </a:solidFill>
              </a:rPr>
              <a:t>Characteristic</a:t>
            </a:r>
            <a:r>
              <a:rPr lang="en-US" sz="3600" dirty="0" smtClean="0"/>
              <a:t>: Behavioral Difficulties</a:t>
            </a:r>
            <a:endParaRPr lang="en-US" sz="2000" dirty="0"/>
          </a:p>
        </p:txBody>
      </p:sp>
      <p:sp>
        <p:nvSpPr>
          <p:cNvPr id="3" name="Content Placeholder 2"/>
          <p:cNvSpPr>
            <a:spLocks noGrp="1"/>
          </p:cNvSpPr>
          <p:nvPr>
            <p:ph idx="1"/>
          </p:nvPr>
        </p:nvSpPr>
        <p:spPr>
          <a:xfrm>
            <a:off x="457200" y="1752600"/>
            <a:ext cx="7467600" cy="4525963"/>
          </a:xfrm>
        </p:spPr>
        <p:txBody>
          <a:bodyPr>
            <a:normAutofit/>
          </a:bodyPr>
          <a:lstStyle/>
          <a:p>
            <a:r>
              <a:rPr lang="en-US" dirty="0" smtClean="0">
                <a:solidFill>
                  <a:srgbClr val="FFFF00"/>
                </a:solidFill>
              </a:rPr>
              <a:t>Strategy</a:t>
            </a:r>
            <a:r>
              <a:rPr lang="en-US" dirty="0" smtClean="0"/>
              <a:t>: Positive behavior supports</a:t>
            </a:r>
          </a:p>
          <a:p>
            <a:pPr lvl="1"/>
            <a:endParaRPr lang="en-US" dirty="0" smtClean="0"/>
          </a:p>
          <a:p>
            <a:pPr lvl="1"/>
            <a:r>
              <a:rPr lang="en-US" dirty="0" smtClean="0"/>
              <a:t>Using an approach to behavior intervention that focuses primarily on the antecedents of behavior in the broadest sense (including setting events and establishing operations), environmental management, and role improvement.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981200"/>
            <a:ext cx="6480048" cy="2301240"/>
          </a:xfrm>
        </p:spPr>
        <p:txBody>
          <a:bodyPr>
            <a:normAutofit/>
          </a:bodyPr>
          <a:lstStyle/>
          <a:p>
            <a:pPr algn="l"/>
            <a:r>
              <a:rPr lang="en-US" sz="5000" dirty="0" smtClean="0"/>
              <a:t>RESOURCES AND INTERVENTION</a:t>
            </a:r>
            <a:endParaRPr lang="en-US" sz="5000" dirty="0"/>
          </a:p>
        </p:txBody>
      </p:sp>
      <p:sp>
        <p:nvSpPr>
          <p:cNvPr id="5" name="Subtitle 4"/>
          <p:cNvSpPr>
            <a:spLocks noGrp="1"/>
          </p:cNvSpPr>
          <p:nvPr>
            <p:ph type="subTitle" idx="1"/>
          </p:nvPr>
        </p:nvSpPr>
        <p:spPr>
          <a:xfrm>
            <a:off x="533400" y="3048000"/>
            <a:ext cx="6480048" cy="1752600"/>
          </a:xfrm>
        </p:spPr>
        <p:txBody>
          <a:bodyPr/>
          <a:lstStyle/>
          <a:p>
            <a:r>
              <a:rPr lang="en-US" dirty="0" smtClean="0"/>
              <a:t>cokidswithbraininjury.com</a:t>
            </a:r>
          </a:p>
          <a:p>
            <a:r>
              <a:rPr lang="en-US" dirty="0" smtClean="0"/>
              <a:t>BrainSTARS Manual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normAutofit fontScale="90000"/>
          </a:bodyPr>
          <a:lstStyle/>
          <a:p>
            <a:r>
              <a:rPr lang="en-US" dirty="0" smtClean="0">
                <a:solidFill>
                  <a:srgbClr val="0099FF"/>
                </a:solidFill>
                <a:hlinkClick r:id="rId2"/>
              </a:rPr>
              <a:t>www.cokidswithbraininjury.com</a:t>
            </a:r>
            <a:r>
              <a:rPr lang="en-US" dirty="0" smtClean="0">
                <a:solidFill>
                  <a:srgbClr val="0099FF"/>
                </a:solidFill>
              </a:rPr>
              <a:t> </a:t>
            </a:r>
            <a:endParaRPr lang="en-US" dirty="0">
              <a:solidFill>
                <a:srgbClr val="0099FF"/>
              </a:solidFill>
            </a:endParaRPr>
          </a:p>
        </p:txBody>
      </p:sp>
      <p:sp>
        <p:nvSpPr>
          <p:cNvPr id="3" name="Content Placeholder 2"/>
          <p:cNvSpPr>
            <a:spLocks noGrp="1"/>
          </p:cNvSpPr>
          <p:nvPr>
            <p:ph idx="1"/>
          </p:nvPr>
        </p:nvSpPr>
        <p:spPr>
          <a:xfrm>
            <a:off x="381000" y="1600200"/>
            <a:ext cx="8001000" cy="4800600"/>
          </a:xfrm>
        </p:spPr>
        <p:txBody>
          <a:bodyPr>
            <a:normAutofit fontScale="92500" lnSpcReduction="10000"/>
          </a:bodyPr>
          <a:lstStyle/>
          <a:p>
            <a:r>
              <a:rPr lang="en-US" dirty="0" smtClean="0"/>
              <a:t>Traumatic Brain Injury Matrix (</a:t>
            </a:r>
            <a:r>
              <a:rPr lang="en-US" sz="2000" dirty="0" smtClean="0"/>
              <a:t>3 areas commonly affected</a:t>
            </a:r>
            <a:r>
              <a:rPr lang="en-US" dirty="0" smtClean="0"/>
              <a:t>)</a:t>
            </a:r>
          </a:p>
          <a:p>
            <a:pPr lvl="1"/>
            <a:r>
              <a:rPr lang="en-US" dirty="0" smtClean="0"/>
              <a:t>Memory</a:t>
            </a:r>
          </a:p>
          <a:p>
            <a:pPr lvl="2"/>
            <a:r>
              <a:rPr lang="en-US" dirty="0" smtClean="0"/>
              <a:t>The mental ability to store and retrieve words, facts, procedures, skills, concepts, and experiences.</a:t>
            </a:r>
          </a:p>
          <a:p>
            <a:pPr lvl="1"/>
            <a:r>
              <a:rPr lang="en-US" dirty="0" smtClean="0"/>
              <a:t>Visual-spatial</a:t>
            </a:r>
          </a:p>
          <a:p>
            <a:pPr lvl="2"/>
            <a:r>
              <a:rPr lang="en-US" dirty="0" smtClean="0"/>
              <a:t>The ability to generate, retain, retrieve and transform well- structured visual images.</a:t>
            </a:r>
          </a:p>
          <a:p>
            <a:pPr lvl="1"/>
            <a:r>
              <a:rPr lang="en-US" dirty="0" smtClean="0"/>
              <a:t>Organization</a:t>
            </a:r>
          </a:p>
          <a:p>
            <a:pPr lvl="2"/>
            <a:r>
              <a:rPr lang="en-US" dirty="0" smtClean="0"/>
              <a:t>The ability to create and maintain orderliness in thoughts, activities, materials and the physical environment.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Memory</a:t>
            </a:r>
            <a:r>
              <a:rPr lang="en-US" dirty="0" smtClean="0"/>
              <a:t/>
            </a:r>
            <a:br>
              <a:rPr lang="en-US" dirty="0" smtClean="0"/>
            </a:br>
            <a:r>
              <a:rPr lang="en-US" sz="3100" dirty="0" smtClean="0"/>
              <a:t>Traumatic Brain Injury Matrix</a:t>
            </a:r>
            <a:endParaRPr lang="en-US" sz="3100"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Behavioral Impacts</a:t>
            </a:r>
          </a:p>
          <a:p>
            <a:pPr lvl="1"/>
            <a:r>
              <a:rPr lang="en-US" dirty="0" smtClean="0"/>
              <a:t>Can’t remember more than one thing at a time</a:t>
            </a:r>
          </a:p>
          <a:p>
            <a:pPr lvl="1"/>
            <a:r>
              <a:rPr lang="en-US" dirty="0" smtClean="0"/>
              <a:t>Doesn’t remember recent events</a:t>
            </a:r>
          </a:p>
          <a:p>
            <a:pPr lvl="1"/>
            <a:r>
              <a:rPr lang="en-US" dirty="0" smtClean="0"/>
              <a:t>Disorganized</a:t>
            </a:r>
          </a:p>
          <a:p>
            <a:pPr lvl="1"/>
            <a:r>
              <a:rPr lang="en-US" dirty="0" smtClean="0"/>
              <a:t>Gets lost frequently and easily</a:t>
            </a:r>
          </a:p>
          <a:p>
            <a:pPr lvl="1"/>
            <a:r>
              <a:rPr lang="en-US" dirty="0" smtClean="0"/>
              <a:t>Looks spacey</a:t>
            </a:r>
          </a:p>
          <a:p>
            <a:pPr lvl="1"/>
            <a:r>
              <a:rPr lang="en-US" dirty="0" smtClean="0"/>
              <a:t>Appears to have attitude issues</a:t>
            </a:r>
          </a:p>
          <a:p>
            <a:pPr lvl="1"/>
            <a:r>
              <a:rPr lang="en-US" dirty="0" smtClean="0"/>
              <a:t>Appears manipulative</a:t>
            </a:r>
          </a:p>
          <a:p>
            <a:pPr lvl="1"/>
            <a:r>
              <a:rPr lang="en-US" dirty="0" smtClean="0"/>
              <a:t>Learned Helplessness</a:t>
            </a:r>
          </a:p>
          <a:p>
            <a:pPr lvl="2" algn="r"/>
            <a:r>
              <a:rPr lang="en-US" sz="2000" dirty="0" smtClean="0"/>
              <a:t>BrainSTARS Chapter 3 and Blue Tabbed sections: #9 Memory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Visual-Spatial</a:t>
            </a:r>
            <a:r>
              <a:rPr lang="en-US" dirty="0" smtClean="0"/>
              <a:t/>
            </a:r>
            <a:br>
              <a:rPr lang="en-US" dirty="0" smtClean="0"/>
            </a:br>
            <a:r>
              <a:rPr lang="en-US" sz="3100" dirty="0" smtClean="0"/>
              <a:t>Traumatic Brain Injury Matrix</a:t>
            </a:r>
            <a:endParaRPr lang="en-US" sz="3100" dirty="0"/>
          </a:p>
        </p:txBody>
      </p:sp>
      <p:sp>
        <p:nvSpPr>
          <p:cNvPr id="3" name="Content Placeholder 2"/>
          <p:cNvSpPr>
            <a:spLocks noGrp="1"/>
          </p:cNvSpPr>
          <p:nvPr>
            <p:ph idx="1"/>
          </p:nvPr>
        </p:nvSpPr>
        <p:spPr/>
        <p:txBody>
          <a:bodyPr/>
          <a:lstStyle/>
          <a:p>
            <a:r>
              <a:rPr lang="en-US" dirty="0" smtClean="0"/>
              <a:t>Behavioral Impacts</a:t>
            </a:r>
          </a:p>
          <a:p>
            <a:pPr lvl="1"/>
            <a:r>
              <a:rPr lang="en-US" dirty="0" smtClean="0"/>
              <a:t>Difficulty organizing materials</a:t>
            </a:r>
          </a:p>
          <a:p>
            <a:pPr lvl="1"/>
            <a:r>
              <a:rPr lang="en-US" dirty="0" smtClean="0"/>
              <a:t>Can experience behavior difficulties due to frustration of not understanding visual materials and expectations</a:t>
            </a:r>
          </a:p>
          <a:p>
            <a:pPr lvl="2">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Organization</a:t>
            </a:r>
            <a:r>
              <a:rPr lang="en-US" dirty="0" smtClean="0"/>
              <a:t/>
            </a:r>
            <a:br>
              <a:rPr lang="en-US" dirty="0" smtClean="0"/>
            </a:br>
            <a:r>
              <a:rPr lang="en-US" sz="3100" dirty="0" smtClean="0"/>
              <a:t>Traumatic Brain Injury Matrix</a:t>
            </a:r>
            <a:endParaRPr lang="en-US" sz="3100"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Behavioral Impacts</a:t>
            </a:r>
          </a:p>
          <a:p>
            <a:pPr lvl="1"/>
            <a:r>
              <a:rPr lang="en-US" dirty="0" smtClean="0"/>
              <a:t>Difficulties with transisitions</a:t>
            </a:r>
          </a:p>
          <a:p>
            <a:pPr lvl="1"/>
            <a:r>
              <a:rPr lang="en-US" dirty="0" smtClean="0"/>
              <a:t>Follower</a:t>
            </a:r>
          </a:p>
          <a:p>
            <a:pPr lvl="1"/>
            <a:r>
              <a:rPr lang="en-US" dirty="0" smtClean="0"/>
              <a:t>Loses things easily</a:t>
            </a:r>
          </a:p>
          <a:p>
            <a:pPr lvl="1"/>
            <a:r>
              <a:rPr lang="en-US" dirty="0" smtClean="0"/>
              <a:t>Is disorganized</a:t>
            </a:r>
          </a:p>
          <a:p>
            <a:pPr lvl="1"/>
            <a:r>
              <a:rPr lang="en-US" dirty="0" smtClean="0"/>
              <a:t>Copies behaviors of others</a:t>
            </a:r>
          </a:p>
          <a:p>
            <a:pPr lvl="1"/>
            <a:r>
              <a:rPr lang="en-US" dirty="0" smtClean="0"/>
              <a:t>Spacey</a:t>
            </a:r>
          </a:p>
          <a:p>
            <a:pPr lvl="1"/>
            <a:r>
              <a:rPr lang="en-US" dirty="0" smtClean="0"/>
              <a:t>Easily frustrated</a:t>
            </a:r>
          </a:p>
          <a:p>
            <a:pPr lvl="2"/>
            <a:r>
              <a:rPr lang="en-US" sz="2000" dirty="0" smtClean="0"/>
              <a:t>BrainSTARS Chapter 3 and Blue tabbed section: #14 and #15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630362"/>
          </a:xfrm>
        </p:spPr>
        <p:txBody>
          <a:bodyPr>
            <a:normAutofit fontScale="90000"/>
          </a:bodyPr>
          <a:lstStyle/>
          <a:p>
            <a:r>
              <a:rPr lang="en-US" dirty="0" smtClean="0">
                <a:solidFill>
                  <a:srgbClr val="FFFF00"/>
                </a:solidFill>
              </a:rPr>
              <a:t>Why Are Behavioral Issues Important For Many Students With TBI?</a:t>
            </a:r>
            <a:endParaRPr lang="en-US" dirty="0">
              <a:solidFill>
                <a:srgbClr val="FFFF00"/>
              </a:solidFill>
            </a:endParaRPr>
          </a:p>
        </p:txBody>
      </p:sp>
      <p:sp>
        <p:nvSpPr>
          <p:cNvPr id="3" name="Content Placeholder 2"/>
          <p:cNvSpPr>
            <a:spLocks noGrp="1"/>
          </p:cNvSpPr>
          <p:nvPr>
            <p:ph idx="1"/>
          </p:nvPr>
        </p:nvSpPr>
        <p:spPr>
          <a:xfrm>
            <a:off x="457200" y="2133600"/>
            <a:ext cx="7467600" cy="3992563"/>
          </a:xfrm>
        </p:spPr>
        <p:txBody>
          <a:bodyPr>
            <a:normAutofit/>
          </a:bodyPr>
          <a:lstStyle/>
          <a:p>
            <a:r>
              <a:rPr lang="en-US" dirty="0" smtClean="0"/>
              <a:t>Studies show up to 50% or more of students with TBI have some behavioral challenges</a:t>
            </a:r>
          </a:p>
          <a:p>
            <a:r>
              <a:rPr lang="en-US" dirty="0" smtClean="0"/>
              <a:t>Most often have </a:t>
            </a:r>
            <a:r>
              <a:rPr lang="en-US" i="1" dirty="0" smtClean="0"/>
              <a:t>externalizing</a:t>
            </a:r>
            <a:r>
              <a:rPr lang="en-US" dirty="0" smtClean="0"/>
              <a:t> behavior problems (e.g. hitting, yelling, making rude comments)</a:t>
            </a:r>
          </a:p>
          <a:p>
            <a:r>
              <a:rPr lang="en-US" dirty="0" smtClean="0"/>
              <a:t>Sometimes have </a:t>
            </a:r>
            <a:r>
              <a:rPr lang="en-US" i="1" dirty="0" smtClean="0"/>
              <a:t>internalizing </a:t>
            </a:r>
            <a:r>
              <a:rPr lang="en-US" dirty="0" smtClean="0"/>
              <a:t>problems (social withdrawal, inactivity)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62200"/>
            <a:ext cx="6480048" cy="2301240"/>
          </a:xfrm>
        </p:spPr>
        <p:txBody>
          <a:bodyPr/>
          <a:lstStyle/>
          <a:p>
            <a:pPr algn="l"/>
            <a:r>
              <a:rPr lang="en-US" sz="5000" dirty="0" smtClean="0"/>
              <a:t>BrainSTARS</a:t>
            </a:r>
            <a:r>
              <a:rPr lang="en-US" dirty="0" smtClean="0"/>
              <a:t> Manual</a:t>
            </a:r>
            <a:endParaRPr lang="en-US" dirty="0"/>
          </a:p>
        </p:txBody>
      </p:sp>
      <p:sp>
        <p:nvSpPr>
          <p:cNvPr id="3" name="Content Placeholder 2"/>
          <p:cNvSpPr>
            <a:spLocks noGrp="1"/>
          </p:cNvSpPr>
          <p:nvPr>
            <p:ph type="subTitle" idx="1"/>
          </p:nvPr>
        </p:nvSpPr>
        <p:spPr>
          <a:xfrm>
            <a:off x="457200" y="3200400"/>
            <a:ext cx="6480048" cy="1752600"/>
          </a:xfrm>
        </p:spPr>
        <p:txBody>
          <a:bodyPr/>
          <a:lstStyle/>
          <a:p>
            <a:r>
              <a:rPr lang="en-US" dirty="0" smtClean="0"/>
              <a:t>Jeanne E. Dise-Lewis, Ph.D.</a:t>
            </a:r>
          </a:p>
          <a:p>
            <a:r>
              <a:rPr lang="en-US" dirty="0" smtClean="0"/>
              <a:t>Margaret Lohr Calvery, Ph.D</a:t>
            </a:r>
          </a:p>
          <a:p>
            <a:r>
              <a:rPr lang="en-US" dirty="0" smtClean="0"/>
              <a:t>Hal C. Lewis, Ph.D.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FFFF00"/>
                </a:solidFill>
              </a:rPr>
              <a:t/>
            </a:r>
            <a:br>
              <a:rPr lang="en-US" dirty="0" smtClean="0">
                <a:solidFill>
                  <a:srgbClr val="FFFF00"/>
                </a:solidFill>
              </a:rPr>
            </a:br>
            <a:r>
              <a:rPr lang="en-US" dirty="0" smtClean="0">
                <a:solidFill>
                  <a:srgbClr val="FFFF00"/>
                </a:solidFill>
              </a:rPr>
              <a:t>BrainSTARS Manual</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Brain Injury: Strategies for Teams And Re-education for Students</a:t>
            </a:r>
          </a:p>
          <a:p>
            <a:r>
              <a:rPr lang="en-US" dirty="0" smtClean="0"/>
              <a:t>Provides education about brain injury and clarifies the many after-effects of brain injury on development</a:t>
            </a:r>
          </a:p>
          <a:p>
            <a:r>
              <a:rPr lang="en-US" dirty="0" smtClean="0"/>
              <a:t>Teaches a systematic approach for </a:t>
            </a:r>
            <a:r>
              <a:rPr lang="en-US" i="1" dirty="0" smtClean="0"/>
              <a:t>analyzing and changing</a:t>
            </a:r>
            <a:r>
              <a:rPr lang="en-US" dirty="0" smtClean="0"/>
              <a:t> </a:t>
            </a:r>
            <a:r>
              <a:rPr lang="en-US" i="1" dirty="0" smtClean="0"/>
              <a:t>behavior problems</a:t>
            </a:r>
          </a:p>
          <a:p>
            <a:pPr>
              <a:buNone/>
            </a:pPr>
            <a:r>
              <a:rPr lang="en-US" dirty="0" smtClean="0"/>
              <a:t>	</a:t>
            </a:r>
            <a:r>
              <a:rPr lang="en-US" sz="2000" dirty="0" smtClean="0"/>
              <a:t>(At least one manual of BrainSTARS is in each school in District 20)</a:t>
            </a:r>
          </a:p>
          <a:p>
            <a:endParaRPr lang="en-US"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467600" cy="1143000"/>
          </a:xfrm>
        </p:spPr>
        <p:txBody>
          <a:bodyPr/>
          <a:lstStyle/>
          <a:p>
            <a:r>
              <a:rPr lang="en-US" dirty="0" smtClean="0">
                <a:solidFill>
                  <a:srgbClr val="FFFF00"/>
                </a:solidFill>
              </a:rPr>
              <a:t>Memory</a:t>
            </a:r>
            <a:endParaRPr lang="en-US" dirty="0">
              <a:solidFill>
                <a:srgbClr val="FFFF00"/>
              </a:solidFill>
            </a:endParaRPr>
          </a:p>
        </p:txBody>
      </p:sp>
      <p:sp>
        <p:nvSpPr>
          <p:cNvPr id="3" name="Content Placeholder 2"/>
          <p:cNvSpPr>
            <a:spLocks noGrp="1"/>
          </p:cNvSpPr>
          <p:nvPr>
            <p:ph idx="1"/>
          </p:nvPr>
        </p:nvSpPr>
        <p:spPr>
          <a:xfrm>
            <a:off x="152400" y="1524000"/>
            <a:ext cx="8229600" cy="5029200"/>
          </a:xfrm>
        </p:spPr>
        <p:txBody>
          <a:bodyPr>
            <a:normAutofit lnSpcReduction="10000"/>
          </a:bodyPr>
          <a:lstStyle/>
          <a:p>
            <a:r>
              <a:rPr lang="en-US" dirty="0" smtClean="0"/>
              <a:t>Teach your child how to pay careful attention and how to engage actively in thinking about what he is learning.</a:t>
            </a:r>
          </a:p>
          <a:p>
            <a:pPr lvl="1"/>
            <a:r>
              <a:rPr lang="en-US" dirty="0" smtClean="0"/>
              <a:t>Use everyday activities</a:t>
            </a:r>
          </a:p>
          <a:p>
            <a:pPr lvl="2"/>
            <a:r>
              <a:rPr lang="en-US" sz="2800" dirty="0" smtClean="0"/>
              <a:t>Establish regular location for essential items.  Key, wallet, shoes, backpack, etc. should always be stored in the same location. Practice a </a:t>
            </a:r>
            <a:r>
              <a:rPr lang="en-US" sz="2800" b="1" dirty="0" smtClean="0"/>
              <a:t>daily routine </a:t>
            </a:r>
            <a:r>
              <a:rPr lang="en-US" sz="2800" dirty="0" smtClean="0"/>
              <a:t>for putting items away. Initially, provide </a:t>
            </a:r>
            <a:r>
              <a:rPr lang="en-US" sz="2800" b="1" dirty="0" smtClean="0"/>
              <a:t>supportive supervision </a:t>
            </a:r>
            <a:r>
              <a:rPr lang="en-US" sz="2800" dirty="0" smtClean="0"/>
              <a:t>or post </a:t>
            </a:r>
            <a:r>
              <a:rPr lang="en-US" sz="2800" b="1" dirty="0" smtClean="0"/>
              <a:t>visual cues </a:t>
            </a:r>
            <a:r>
              <a:rPr lang="en-US" sz="2800" dirty="0" smtClean="0"/>
              <a:t>and reminders.</a:t>
            </a:r>
          </a:p>
          <a:p>
            <a:pPr lvl="2" algn="r">
              <a:buNone/>
            </a:pPr>
            <a:r>
              <a:rPr lang="en-US" sz="1500" dirty="0" smtClean="0"/>
              <a:t>BrainSTARS (Blue tab # 9)</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Memory</a:t>
            </a:r>
            <a:endParaRPr lang="en-US" dirty="0">
              <a:solidFill>
                <a:srgbClr val="FFFF00"/>
              </a:solidFill>
            </a:endParaRPr>
          </a:p>
        </p:txBody>
      </p:sp>
      <p:sp>
        <p:nvSpPr>
          <p:cNvPr id="3" name="Content Placeholder 2"/>
          <p:cNvSpPr>
            <a:spLocks noGrp="1"/>
          </p:cNvSpPr>
          <p:nvPr>
            <p:ph idx="1"/>
          </p:nvPr>
        </p:nvSpPr>
        <p:spPr>
          <a:xfrm>
            <a:off x="304800" y="1905000"/>
            <a:ext cx="8534400" cy="4724400"/>
          </a:xfrm>
        </p:spPr>
        <p:txBody>
          <a:bodyPr>
            <a:normAutofit fontScale="92500"/>
          </a:bodyPr>
          <a:lstStyle/>
          <a:p>
            <a:pPr marL="342900" lvl="2" indent="-342900"/>
            <a:r>
              <a:rPr lang="en-US" sz="3300" dirty="0" smtClean="0"/>
              <a:t>To help your child remember recent events, have her repeat out loud what just happened.</a:t>
            </a:r>
          </a:p>
          <a:p>
            <a:pPr marL="342900" lvl="2" indent="-342900"/>
            <a:r>
              <a:rPr lang="en-US" sz="3300" dirty="0" smtClean="0"/>
              <a:t>When you ask the student to recall information, remind him of the situation in which the information was first learned.</a:t>
            </a:r>
          </a:p>
          <a:p>
            <a:pPr marL="342900" lvl="2" indent="-342900" algn="r">
              <a:buNone/>
            </a:pPr>
            <a:endParaRPr lang="en-US" sz="2000" dirty="0" smtClean="0"/>
          </a:p>
          <a:p>
            <a:pPr marL="342900" lvl="2" indent="-342900" algn="r">
              <a:buNone/>
            </a:pPr>
            <a:endParaRPr lang="en-US" sz="2000" dirty="0" smtClean="0"/>
          </a:p>
          <a:p>
            <a:pPr marL="342900" lvl="2" indent="-342900" algn="r">
              <a:buNone/>
            </a:pPr>
            <a:endParaRPr lang="en-US" sz="2000" dirty="0" smtClean="0"/>
          </a:p>
          <a:p>
            <a:pPr marL="342900" lvl="2" indent="-342900" algn="r">
              <a:buNone/>
            </a:pPr>
            <a:endParaRPr lang="en-US" sz="2000" dirty="0" smtClean="0"/>
          </a:p>
          <a:p>
            <a:pPr marL="342900" lvl="2" indent="-342900" algn="r">
              <a:buNone/>
            </a:pPr>
            <a:endParaRPr lang="en-US" sz="2000" dirty="0" smtClean="0"/>
          </a:p>
          <a:p>
            <a:pPr marL="342900" lvl="2" indent="-342900" algn="r">
              <a:buNone/>
            </a:pPr>
            <a:r>
              <a:rPr lang="en-US" sz="2000" dirty="0" smtClean="0"/>
              <a:t>BrainSTARS (Blue tab # 9)</a:t>
            </a:r>
            <a:endParaRPr lang="en-US" sz="7400" dirty="0" smtClean="0"/>
          </a:p>
          <a:p>
            <a:pPr marL="342900" lvl="2" indent="-342900"/>
            <a:endParaRPr lang="en-US" sz="3000"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Memory</a:t>
            </a:r>
            <a:endParaRPr lang="en-US" dirty="0">
              <a:solidFill>
                <a:srgbClr val="FFFF00"/>
              </a:solidFill>
            </a:endParaRPr>
          </a:p>
        </p:txBody>
      </p:sp>
      <p:sp>
        <p:nvSpPr>
          <p:cNvPr id="3" name="Content Placeholder 2"/>
          <p:cNvSpPr>
            <a:spLocks noGrp="1"/>
          </p:cNvSpPr>
          <p:nvPr>
            <p:ph idx="1"/>
          </p:nvPr>
        </p:nvSpPr>
        <p:spPr>
          <a:xfrm>
            <a:off x="457200" y="1905000"/>
            <a:ext cx="8229600" cy="4495800"/>
          </a:xfrm>
        </p:spPr>
        <p:txBody>
          <a:bodyPr>
            <a:normAutofit fontScale="25000" lnSpcReduction="20000"/>
          </a:bodyPr>
          <a:lstStyle/>
          <a:p>
            <a:pPr marL="342900" lvl="2" indent="-342900"/>
            <a:r>
              <a:rPr lang="en-US" sz="11200" dirty="0" smtClean="0"/>
              <a:t>The following strategies may help your child remember important information.</a:t>
            </a:r>
          </a:p>
          <a:p>
            <a:pPr marL="800100" lvl="3" indent="-342900"/>
            <a:r>
              <a:rPr lang="en-US" sz="10800" dirty="0" smtClean="0"/>
              <a:t>Re</a:t>
            </a:r>
            <a:r>
              <a:rPr lang="en-US" sz="11200" dirty="0" smtClean="0"/>
              <a:t>peat out loud the main points.</a:t>
            </a:r>
          </a:p>
          <a:p>
            <a:pPr marL="800100" lvl="3" indent="-342900"/>
            <a:r>
              <a:rPr lang="en-US" sz="11200" dirty="0" smtClean="0"/>
              <a:t>Make up rhymes, acronyms, or letter associations.</a:t>
            </a:r>
          </a:p>
          <a:p>
            <a:pPr marL="800100" lvl="3" indent="-342900"/>
            <a:r>
              <a:rPr lang="en-US" sz="11200" dirty="0" smtClean="0"/>
              <a:t>Relate the new information to something familiar.</a:t>
            </a:r>
          </a:p>
          <a:p>
            <a:pPr marL="800100" lvl="3" indent="-342900"/>
            <a:r>
              <a:rPr lang="en-US" sz="11200" dirty="0" smtClean="0"/>
              <a:t>Relate the information to a personal experience.</a:t>
            </a:r>
          </a:p>
          <a:p>
            <a:pPr>
              <a:buNone/>
            </a:pPr>
            <a:endParaRPr lang="en-US" dirty="0" smtClean="0"/>
          </a:p>
          <a:p>
            <a:pPr marL="420624" lvl="2" indent="-384048">
              <a:buClr>
                <a:schemeClr val="accent1"/>
              </a:buClr>
              <a:buSzPct val="80000"/>
              <a:buNone/>
            </a:pPr>
            <a:r>
              <a:rPr lang="en-US" dirty="0" smtClean="0"/>
              <a:t>					</a:t>
            </a:r>
          </a:p>
          <a:p>
            <a:pPr marL="420624" lvl="2" indent="-384048">
              <a:buClr>
                <a:schemeClr val="accent1"/>
              </a:buClr>
              <a:buSzPct val="80000"/>
              <a:buNone/>
            </a:pPr>
            <a:endParaRPr lang="en-US" sz="2000" dirty="0" smtClean="0"/>
          </a:p>
          <a:p>
            <a:pPr marL="420624" lvl="2" indent="-384048">
              <a:buClr>
                <a:schemeClr val="accent1"/>
              </a:buClr>
              <a:buSzPct val="80000"/>
              <a:buNone/>
            </a:pPr>
            <a:endParaRPr lang="en-US" sz="2000" dirty="0" smtClean="0"/>
          </a:p>
          <a:p>
            <a:pPr marL="420624" lvl="2" indent="-384048">
              <a:buClr>
                <a:schemeClr val="accent1"/>
              </a:buClr>
              <a:buSzPct val="80000"/>
              <a:buNone/>
            </a:pPr>
            <a:endParaRPr lang="en-US" sz="2000" dirty="0" smtClean="0"/>
          </a:p>
          <a:p>
            <a:pPr marL="420624" lvl="2" indent="-384048">
              <a:buClr>
                <a:schemeClr val="accent1"/>
              </a:buClr>
              <a:buSzPct val="80000"/>
              <a:buNone/>
            </a:pPr>
            <a:r>
              <a:rPr lang="en-US" sz="2000" dirty="0" smtClean="0"/>
              <a:t>					</a:t>
            </a:r>
          </a:p>
          <a:p>
            <a:pPr marL="420624" lvl="2" indent="-384048">
              <a:buClr>
                <a:schemeClr val="accent1"/>
              </a:buClr>
              <a:buSzPct val="80000"/>
              <a:buNone/>
            </a:pPr>
            <a:endParaRPr lang="en-US" sz="2000" dirty="0" smtClean="0"/>
          </a:p>
          <a:p>
            <a:pPr marL="420624" lvl="2" indent="-384048">
              <a:buClr>
                <a:schemeClr val="accent1"/>
              </a:buClr>
              <a:buSzPct val="80000"/>
              <a:buNone/>
            </a:pPr>
            <a:endParaRPr lang="en-US" sz="2000" dirty="0" smtClean="0"/>
          </a:p>
          <a:p>
            <a:pPr marL="420624" lvl="2" indent="-384048">
              <a:buClr>
                <a:schemeClr val="accent1"/>
              </a:buClr>
              <a:buSzPct val="80000"/>
              <a:buNone/>
            </a:pPr>
            <a:endParaRPr lang="en-US" sz="2000" dirty="0" smtClean="0"/>
          </a:p>
          <a:p>
            <a:pPr marL="420624" lvl="2" indent="-384048">
              <a:buClr>
                <a:schemeClr val="accent1"/>
              </a:buClr>
              <a:buSzPct val="80000"/>
              <a:buNone/>
            </a:pPr>
            <a:r>
              <a:rPr lang="en-US" sz="2000" dirty="0" smtClean="0"/>
              <a:t>						       </a:t>
            </a:r>
            <a:r>
              <a:rPr lang="en-US" sz="8000" dirty="0" smtClean="0"/>
              <a:t>BrainSTARS (Blue tab # 9)</a:t>
            </a:r>
          </a:p>
          <a:p>
            <a:pPr>
              <a:buNone/>
            </a:pP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Organization</a:t>
            </a:r>
            <a:endParaRPr lang="en-US" dirty="0">
              <a:solidFill>
                <a:srgbClr val="FFFF00"/>
              </a:solidFill>
            </a:endParaRPr>
          </a:p>
        </p:txBody>
      </p:sp>
      <p:sp>
        <p:nvSpPr>
          <p:cNvPr id="3" name="Content Placeholder 2"/>
          <p:cNvSpPr>
            <a:spLocks noGrp="1"/>
          </p:cNvSpPr>
          <p:nvPr>
            <p:ph idx="1"/>
          </p:nvPr>
        </p:nvSpPr>
        <p:spPr>
          <a:xfrm>
            <a:off x="457200" y="1600200"/>
            <a:ext cx="8077200" cy="4953000"/>
          </a:xfrm>
        </p:spPr>
        <p:txBody>
          <a:bodyPr>
            <a:normAutofit fontScale="92500"/>
          </a:bodyPr>
          <a:lstStyle/>
          <a:p>
            <a:r>
              <a:rPr lang="en-US" dirty="0" smtClean="0"/>
              <a:t>She will probably be unable to organize her workspaces, her learning process, and her daily life independently.  Teachers need to </a:t>
            </a:r>
            <a:r>
              <a:rPr lang="en-US" b="1" dirty="0" smtClean="0"/>
              <a:t>set up</a:t>
            </a:r>
            <a:r>
              <a:rPr lang="en-US" dirty="0" smtClean="0"/>
              <a:t> and </a:t>
            </a:r>
            <a:r>
              <a:rPr lang="en-US" b="1" dirty="0" smtClean="0"/>
              <a:t>maintain</a:t>
            </a:r>
            <a:r>
              <a:rPr lang="en-US" dirty="0" smtClean="0"/>
              <a:t> organizational systems. </a:t>
            </a:r>
          </a:p>
          <a:p>
            <a:pPr lvl="1"/>
            <a:r>
              <a:rPr lang="en-US" dirty="0" smtClean="0"/>
              <a:t>Use everyday activities</a:t>
            </a:r>
          </a:p>
          <a:p>
            <a:pPr lvl="2"/>
            <a:r>
              <a:rPr lang="en-US" dirty="0" smtClean="0"/>
              <a:t>Make a daily schedule for the child, using pictures or words, ad tape it inside her notebook or folder.  The daily schedule helps the student to understand the organization of her day and allows her to anticipate special event and other changes in the routine.</a:t>
            </a:r>
          </a:p>
          <a:p>
            <a:pPr lvl="2" algn="r">
              <a:buNone/>
            </a:pPr>
            <a:endParaRPr lang="en-US" sz="1600" dirty="0" smtClean="0"/>
          </a:p>
          <a:p>
            <a:pPr lvl="2" algn="r">
              <a:buNone/>
            </a:pPr>
            <a:endParaRPr lang="en-US" sz="1600" dirty="0" smtClean="0"/>
          </a:p>
          <a:p>
            <a:pPr lvl="2" algn="r">
              <a:buNone/>
            </a:pPr>
            <a:r>
              <a:rPr lang="en-US" sz="1600" dirty="0" smtClean="0"/>
              <a:t>BrainSTARS (Blue tab # 14)</a:t>
            </a:r>
          </a:p>
          <a:p>
            <a:pPr lvl="2"/>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Organization (continued)</a:t>
            </a:r>
            <a:endParaRPr lang="en-US" dirty="0">
              <a:solidFill>
                <a:srgbClr val="FFFF00"/>
              </a:solidFill>
            </a:endParaRPr>
          </a:p>
        </p:txBody>
      </p:sp>
      <p:sp>
        <p:nvSpPr>
          <p:cNvPr id="3" name="Content Placeholder 2"/>
          <p:cNvSpPr>
            <a:spLocks noGrp="1"/>
          </p:cNvSpPr>
          <p:nvPr>
            <p:ph idx="1"/>
          </p:nvPr>
        </p:nvSpPr>
        <p:spPr>
          <a:xfrm>
            <a:off x="0" y="1524000"/>
            <a:ext cx="8153400" cy="5105400"/>
          </a:xfrm>
        </p:spPr>
        <p:txBody>
          <a:bodyPr>
            <a:normAutofit fontScale="40000" lnSpcReduction="20000"/>
          </a:bodyPr>
          <a:lstStyle/>
          <a:p>
            <a:pPr lvl="2"/>
            <a:r>
              <a:rPr lang="en-US" sz="5900" dirty="0" smtClean="0"/>
              <a:t>Create routines and schedules for everyday events (lunch, music, art) as much as possible, stick with them. Prepare the child for a change in the routine, and give her a visual reminder about the change.</a:t>
            </a:r>
          </a:p>
          <a:p>
            <a:pPr lvl="2"/>
            <a:endParaRPr lang="en-US" sz="5900" dirty="0" smtClean="0"/>
          </a:p>
          <a:p>
            <a:pPr lvl="2"/>
            <a:r>
              <a:rPr lang="en-US" sz="5900" dirty="0" smtClean="0"/>
              <a:t>Prepare the child in advance if there is something you need to do.  Remember to focus on the positive: tell the child what to do and avoid telling her what she should not do.</a:t>
            </a:r>
          </a:p>
          <a:p>
            <a:pPr lvl="2"/>
            <a:endParaRPr lang="en-US" sz="5900" dirty="0" smtClean="0"/>
          </a:p>
          <a:p>
            <a:pPr lvl="2"/>
            <a:r>
              <a:rPr lang="en-US" sz="5900" dirty="0" smtClean="0"/>
              <a:t>Provide visual reminder and teach their use. Break down multistep activities and sequence them, using pictures or phrases</a:t>
            </a:r>
            <a:r>
              <a:rPr lang="en-US" sz="4000" dirty="0" smtClean="0"/>
              <a:t>.</a:t>
            </a:r>
          </a:p>
          <a:p>
            <a:pPr lvl="2" algn="r">
              <a:buNone/>
            </a:pPr>
            <a:endParaRPr lang="en-US" sz="3200" dirty="0" smtClean="0"/>
          </a:p>
          <a:p>
            <a:pPr lvl="2" algn="r">
              <a:buNone/>
            </a:pPr>
            <a:endParaRPr lang="en-US" sz="3200" dirty="0" smtClean="0"/>
          </a:p>
          <a:p>
            <a:pPr lvl="2" algn="r">
              <a:buNone/>
            </a:pPr>
            <a:r>
              <a:rPr lang="en-US" sz="3200" dirty="0" smtClean="0"/>
              <a:t>BrainSTARS (Blue tab # 14)</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Strategies for Interventions</a:t>
            </a:r>
            <a:br>
              <a:rPr lang="en-US" dirty="0" smtClean="0">
                <a:solidFill>
                  <a:srgbClr val="FFFF00"/>
                </a:solidFill>
              </a:rPr>
            </a:br>
            <a:r>
              <a:rPr lang="en-US" dirty="0" smtClean="0">
                <a:solidFill>
                  <a:srgbClr val="FFFF00"/>
                </a:solidFill>
              </a:rPr>
              <a:t>(</a:t>
            </a:r>
            <a:r>
              <a:rPr lang="en-US" sz="4000" dirty="0" smtClean="0">
                <a:solidFill>
                  <a:srgbClr val="FFFF00"/>
                </a:solidFill>
              </a:rPr>
              <a:t>For All Ages</a:t>
            </a:r>
            <a:r>
              <a:rPr lang="en-US" dirty="0" smtClean="0">
                <a:solidFill>
                  <a:srgbClr val="FFFF00"/>
                </a:solidFill>
              </a:rPr>
              <a:t>)</a:t>
            </a:r>
            <a:endParaRPr lang="en-US" dirty="0">
              <a:solidFill>
                <a:srgbClr val="FFFF00"/>
              </a:solidFill>
            </a:endParaRPr>
          </a:p>
        </p:txBody>
      </p:sp>
      <p:sp>
        <p:nvSpPr>
          <p:cNvPr id="3" name="Content Placeholder 2"/>
          <p:cNvSpPr>
            <a:spLocks noGrp="1"/>
          </p:cNvSpPr>
          <p:nvPr>
            <p:ph idx="1"/>
          </p:nvPr>
        </p:nvSpPr>
        <p:spPr>
          <a:xfrm>
            <a:off x="457200" y="1752600"/>
            <a:ext cx="7467600" cy="4525963"/>
          </a:xfrm>
        </p:spPr>
        <p:txBody>
          <a:bodyPr>
            <a:normAutofit fontScale="92500" lnSpcReduction="20000"/>
          </a:bodyPr>
          <a:lstStyle/>
          <a:p>
            <a:r>
              <a:rPr lang="en-US" dirty="0" smtClean="0"/>
              <a:t>Assign a paraprofessional or another adult as a behavior coach.</a:t>
            </a:r>
          </a:p>
          <a:p>
            <a:r>
              <a:rPr lang="en-US" dirty="0" smtClean="0"/>
              <a:t>Set up a time-out or cool down procedure for acting-out behaviors.</a:t>
            </a:r>
          </a:p>
          <a:p>
            <a:r>
              <a:rPr lang="en-US" dirty="0" smtClean="0"/>
              <a:t>Post classroom rules for appropriate behavior.</a:t>
            </a:r>
          </a:p>
          <a:p>
            <a:r>
              <a:rPr lang="en-US" dirty="0" smtClean="0"/>
              <a:t>Repeat classroom rules aloud.</a:t>
            </a:r>
          </a:p>
          <a:p>
            <a:r>
              <a:rPr lang="en-US" dirty="0" smtClean="0"/>
              <a:t>Use a quiet voice when reinforcing classroom rules.</a:t>
            </a:r>
          </a:p>
          <a:p>
            <a:r>
              <a:rPr lang="en-US" dirty="0" smtClean="0"/>
              <a:t>Teach and encourage the use of relaxation procedures.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Strategies for Interventions</a:t>
            </a:r>
            <a:br>
              <a:rPr lang="en-US" dirty="0" smtClean="0">
                <a:solidFill>
                  <a:srgbClr val="FFFF00"/>
                </a:solidFill>
              </a:rPr>
            </a:br>
            <a:r>
              <a:rPr lang="en-US" dirty="0" smtClean="0">
                <a:solidFill>
                  <a:srgbClr val="FFFF00"/>
                </a:solidFill>
              </a:rPr>
              <a:t>(</a:t>
            </a:r>
            <a:r>
              <a:rPr lang="en-US" sz="4000" dirty="0" smtClean="0">
                <a:solidFill>
                  <a:srgbClr val="FFFF00"/>
                </a:solidFill>
              </a:rPr>
              <a:t>For All Ages</a:t>
            </a:r>
            <a:r>
              <a:rPr lang="en-US" dirty="0" smtClean="0">
                <a:solidFill>
                  <a:srgbClr val="FFFF00"/>
                </a:solidFill>
              </a:rPr>
              <a:t>)</a:t>
            </a:r>
            <a:endParaRPr lang="en-US" dirty="0">
              <a:solidFill>
                <a:srgbClr val="FFFF00"/>
              </a:solidFill>
            </a:endParaRPr>
          </a:p>
        </p:txBody>
      </p:sp>
      <p:sp>
        <p:nvSpPr>
          <p:cNvPr id="3" name="Content Placeholder 2"/>
          <p:cNvSpPr>
            <a:spLocks noGrp="1"/>
          </p:cNvSpPr>
          <p:nvPr>
            <p:ph idx="1"/>
          </p:nvPr>
        </p:nvSpPr>
        <p:spPr>
          <a:xfrm>
            <a:off x="457200" y="1828800"/>
            <a:ext cx="7467600" cy="4648200"/>
          </a:xfrm>
        </p:spPr>
        <p:txBody>
          <a:bodyPr>
            <a:normAutofit fontScale="92500" lnSpcReduction="10000"/>
          </a:bodyPr>
          <a:lstStyle/>
          <a:p>
            <a:r>
              <a:rPr lang="en-US" dirty="0" smtClean="0"/>
              <a:t>Correct inappropriate behaviors by providing verbal feedback to the student regarding the behaviors exhibited and the correct behaviors expected.</a:t>
            </a:r>
          </a:p>
          <a:p>
            <a:r>
              <a:rPr lang="en-US" dirty="0" smtClean="0"/>
              <a:t>Coach other students in the classroom about how to the treat the student by using problem solving techniques and scenarios.</a:t>
            </a:r>
          </a:p>
          <a:p>
            <a:r>
              <a:rPr lang="en-US" dirty="0" smtClean="0"/>
              <a:t>Develop and implement a behavior intervention plan (BIP).</a:t>
            </a:r>
          </a:p>
          <a:p>
            <a:r>
              <a:rPr lang="en-US" dirty="0" smtClean="0"/>
              <a:t>Teach awareness of all disabilities including TBI’s.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FFFF00"/>
                </a:solidFill>
              </a:rPr>
              <a:t>Strategies for Interventions</a:t>
            </a:r>
            <a:br>
              <a:rPr lang="en-US" sz="4000" dirty="0" smtClean="0">
                <a:solidFill>
                  <a:srgbClr val="FFFF00"/>
                </a:solidFill>
              </a:rPr>
            </a:br>
            <a:r>
              <a:rPr lang="en-US" sz="4000" dirty="0" smtClean="0">
                <a:solidFill>
                  <a:srgbClr val="FFFF00"/>
                </a:solidFill>
              </a:rPr>
              <a:t>(For Younger Students)</a:t>
            </a:r>
            <a:endParaRPr lang="en-US" sz="4000" dirty="0">
              <a:solidFill>
                <a:srgbClr val="FFFF00"/>
              </a:solidFill>
            </a:endParaRPr>
          </a:p>
        </p:txBody>
      </p:sp>
      <p:sp>
        <p:nvSpPr>
          <p:cNvPr id="3" name="Content Placeholder 2"/>
          <p:cNvSpPr>
            <a:spLocks noGrp="1"/>
          </p:cNvSpPr>
          <p:nvPr>
            <p:ph idx="1"/>
          </p:nvPr>
        </p:nvSpPr>
        <p:spPr>
          <a:xfrm>
            <a:off x="457200" y="1981200"/>
            <a:ext cx="7467600" cy="4144963"/>
          </a:xfrm>
        </p:spPr>
        <p:txBody>
          <a:bodyPr/>
          <a:lstStyle/>
          <a:p>
            <a:r>
              <a:rPr lang="en-US" dirty="0" smtClean="0"/>
              <a:t>Give clear and simple directions</a:t>
            </a:r>
          </a:p>
          <a:p>
            <a:r>
              <a:rPr lang="en-US" dirty="0" smtClean="0"/>
              <a:t>Avoid time outs (the student is not likely to independently regroup or calm down</a:t>
            </a:r>
          </a:p>
          <a:p>
            <a:r>
              <a:rPr lang="en-US" dirty="0" smtClean="0"/>
              <a:t>Label the emotion and direct the student to show the acceptable behavior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39962"/>
          </a:xfrm>
        </p:spPr>
        <p:txBody>
          <a:bodyPr>
            <a:normAutofit/>
          </a:bodyPr>
          <a:lstStyle/>
          <a:p>
            <a:r>
              <a:rPr lang="en-US" dirty="0" smtClean="0">
                <a:solidFill>
                  <a:srgbClr val="FFFF00"/>
                </a:solidFill>
              </a:rPr>
              <a:t>Why Are Behavioral Issues Important For Many Students With TBI?</a:t>
            </a:r>
            <a:endParaRPr lang="en-US" dirty="0">
              <a:solidFill>
                <a:srgbClr val="FFFF00"/>
              </a:solidFill>
            </a:endParaRPr>
          </a:p>
        </p:txBody>
      </p:sp>
      <p:sp>
        <p:nvSpPr>
          <p:cNvPr id="3" name="Content Placeholder 2"/>
          <p:cNvSpPr>
            <a:spLocks noGrp="1"/>
          </p:cNvSpPr>
          <p:nvPr>
            <p:ph idx="1"/>
          </p:nvPr>
        </p:nvSpPr>
        <p:spPr>
          <a:xfrm>
            <a:off x="457200" y="2819400"/>
            <a:ext cx="7467600" cy="3306763"/>
          </a:xfrm>
        </p:spPr>
        <p:txBody>
          <a:bodyPr/>
          <a:lstStyle/>
          <a:p>
            <a:r>
              <a:rPr lang="en-US" dirty="0" smtClean="0"/>
              <a:t>Directly related to injury itself (e.g. aggression related to frontal lobe injury causing inhibition impairment</a:t>
            </a:r>
          </a:p>
          <a:p>
            <a:r>
              <a:rPr lang="en-US" dirty="0" smtClean="0"/>
              <a:t>Some responses are related to the restrictions in life after the injury or are consequence of distress or disability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Strategies for Intervention</a:t>
            </a:r>
            <a:br>
              <a:rPr lang="en-US" dirty="0" smtClean="0">
                <a:solidFill>
                  <a:srgbClr val="FFFF00"/>
                </a:solidFill>
              </a:rPr>
            </a:br>
            <a:r>
              <a:rPr lang="en-US" sz="4000" dirty="0" smtClean="0">
                <a:solidFill>
                  <a:srgbClr val="FFFF00"/>
                </a:solidFill>
              </a:rPr>
              <a:t>(For Older Students)</a:t>
            </a:r>
            <a:endParaRPr lang="en-US" sz="4000" dirty="0">
              <a:solidFill>
                <a:srgbClr val="FFFF00"/>
              </a:solidFill>
            </a:endParaRPr>
          </a:p>
        </p:txBody>
      </p:sp>
      <p:sp>
        <p:nvSpPr>
          <p:cNvPr id="3" name="Content Placeholder 2"/>
          <p:cNvSpPr>
            <a:spLocks noGrp="1"/>
          </p:cNvSpPr>
          <p:nvPr>
            <p:ph idx="1"/>
          </p:nvPr>
        </p:nvSpPr>
        <p:spPr/>
        <p:txBody>
          <a:bodyPr>
            <a:normAutofit/>
          </a:bodyPr>
          <a:lstStyle/>
          <a:p>
            <a:r>
              <a:rPr lang="en-US" dirty="0" smtClean="0"/>
              <a:t>Teach strategies and how to use them rather than offering assistance</a:t>
            </a:r>
          </a:p>
          <a:p>
            <a:r>
              <a:rPr lang="en-US" dirty="0" smtClean="0"/>
              <a:t>Discuss and practice age-appropriate behaviors in real life situations</a:t>
            </a:r>
          </a:p>
          <a:p>
            <a:r>
              <a:rPr lang="en-US" dirty="0" smtClean="0"/>
              <a:t>Create structured social activities (e.g. a school friendship group focused on the student)</a:t>
            </a:r>
          </a:p>
          <a:p>
            <a:r>
              <a:rPr lang="en-US" dirty="0" smtClean="0"/>
              <a:t>Assume limited ability to generalize from one setting to another</a:t>
            </a:r>
          </a:p>
          <a:p>
            <a:pPr lvl="1">
              <a:buNone/>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School-based Intervention</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t>Identify Strengths</a:t>
            </a:r>
          </a:p>
          <a:p>
            <a:r>
              <a:rPr lang="en-US" dirty="0" smtClean="0"/>
              <a:t>Identify several people who are willing</a:t>
            </a:r>
          </a:p>
          <a:p>
            <a:pPr lvl="1"/>
            <a:r>
              <a:rPr lang="en-US" dirty="0" smtClean="0"/>
              <a:t>Natural helpers (prior relationship is best)</a:t>
            </a:r>
          </a:p>
          <a:p>
            <a:pPr lvl="2"/>
            <a:r>
              <a:rPr lang="en-US" dirty="0" smtClean="0"/>
              <a:t>Peers</a:t>
            </a:r>
          </a:p>
          <a:p>
            <a:pPr lvl="2"/>
            <a:r>
              <a:rPr lang="en-US" dirty="0" smtClean="0"/>
              <a:t>Counselors</a:t>
            </a:r>
          </a:p>
          <a:p>
            <a:pPr lvl="2"/>
            <a:r>
              <a:rPr lang="en-US" dirty="0" smtClean="0"/>
              <a:t>Parents</a:t>
            </a:r>
          </a:p>
          <a:p>
            <a:pPr lvl="2"/>
            <a:r>
              <a:rPr lang="en-US" dirty="0" smtClean="0"/>
              <a:t>Teachers</a:t>
            </a:r>
          </a:p>
          <a:p>
            <a:pPr lvl="2"/>
            <a:r>
              <a:rPr lang="en-US" dirty="0" smtClean="0"/>
              <a:t>Mentors</a:t>
            </a:r>
          </a:p>
          <a:p>
            <a:r>
              <a:rPr lang="en-US" dirty="0" smtClean="0"/>
              <a:t>Student Strengths + strength of natural helpers + strategies in natural context</a:t>
            </a:r>
          </a:p>
          <a:p>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Further considerations</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t>Expect impulsive and poorly regulated behavior at times.</a:t>
            </a:r>
          </a:p>
          <a:p>
            <a:r>
              <a:rPr lang="en-US" dirty="0" smtClean="0"/>
              <a:t>Anticipate and prevent. For example, if student arrives at school anxious or angry as a result of events before school, early in the day give them an opportunity to do some job that defines them as positive contributors to the classroom. </a:t>
            </a:r>
            <a:endParaRPr lang="en-US" dirty="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7470648" cy="1935480"/>
          </a:xfrm>
        </p:spPr>
        <p:txBody>
          <a:bodyPr>
            <a:normAutofit fontScale="90000"/>
          </a:bodyPr>
          <a:lstStyle/>
          <a:p>
            <a:r>
              <a:rPr lang="en-US" sz="4800" dirty="0" smtClean="0">
                <a:solidFill>
                  <a:srgbClr val="0099FF"/>
                </a:solidFill>
              </a:rPr>
              <a:t>Top 10 Things to Remember When Working With Kids With Challenging Behaviors</a:t>
            </a:r>
            <a:endParaRPr lang="en-US" dirty="0">
              <a:solidFill>
                <a:srgbClr val="0099FF"/>
              </a:solidFill>
            </a:endParaRPr>
          </a:p>
        </p:txBody>
      </p:sp>
      <p:sp>
        <p:nvSpPr>
          <p:cNvPr id="3" name="TextBox 2"/>
          <p:cNvSpPr txBox="1"/>
          <p:nvPr/>
        </p:nvSpPr>
        <p:spPr>
          <a:xfrm>
            <a:off x="6172200" y="6172200"/>
            <a:ext cx="1905000" cy="369332"/>
          </a:xfrm>
          <a:prstGeom prst="rect">
            <a:avLst/>
          </a:prstGeom>
          <a:noFill/>
        </p:spPr>
        <p:txBody>
          <a:bodyPr wrap="square" rtlCol="0">
            <a:spAutoFit/>
          </a:bodyPr>
          <a:lstStyle/>
          <a:p>
            <a:r>
              <a:rPr lang="en-US" dirty="0" smtClean="0"/>
              <a:t>Tim Feeney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562600"/>
          </a:xfrm>
        </p:spPr>
        <p:txBody>
          <a:bodyPr>
            <a:normAutofit fontScale="25000" lnSpcReduction="20000"/>
          </a:bodyPr>
          <a:lstStyle/>
          <a:p>
            <a:pPr>
              <a:buNone/>
            </a:pPr>
            <a:r>
              <a:rPr lang="en-US" sz="12800" dirty="0" smtClean="0">
                <a:solidFill>
                  <a:srgbClr val="FFFF00"/>
                </a:solidFill>
              </a:rPr>
              <a:t>10</a:t>
            </a:r>
            <a:r>
              <a:rPr lang="en-US" sz="12800" dirty="0" smtClean="0"/>
              <a:t>. Best behavior intervention is prevention.</a:t>
            </a:r>
          </a:p>
          <a:p>
            <a:pPr>
              <a:buNone/>
            </a:pPr>
            <a:endParaRPr lang="en-US" sz="12800" dirty="0" smtClean="0"/>
          </a:p>
          <a:p>
            <a:pPr marL="514350" indent="-514350">
              <a:lnSpc>
                <a:spcPct val="110000"/>
              </a:lnSpc>
              <a:spcBef>
                <a:spcPts val="0"/>
              </a:spcBef>
              <a:buNone/>
            </a:pPr>
            <a:r>
              <a:rPr lang="en-US" sz="12800" dirty="0" smtClean="0">
                <a:solidFill>
                  <a:srgbClr val="FFFF00"/>
                </a:solidFill>
              </a:rPr>
              <a:t>9</a:t>
            </a:r>
            <a:r>
              <a:rPr lang="en-US" sz="12800" dirty="0" smtClean="0"/>
              <a:t>. Successful behavior programs focus on </a:t>
            </a:r>
          </a:p>
          <a:p>
            <a:pPr marL="514350" indent="-514350">
              <a:lnSpc>
                <a:spcPct val="110000"/>
              </a:lnSpc>
              <a:spcBef>
                <a:spcPts val="0"/>
              </a:spcBef>
              <a:buNone/>
            </a:pPr>
            <a:r>
              <a:rPr lang="en-US" sz="12800" dirty="0" smtClean="0"/>
              <a:t>      ANTECEDENTS.</a:t>
            </a:r>
          </a:p>
          <a:p>
            <a:pPr>
              <a:spcBef>
                <a:spcPts val="0"/>
              </a:spcBef>
              <a:buNone/>
            </a:pPr>
            <a:endParaRPr lang="en-US" sz="12800" dirty="0" smtClean="0"/>
          </a:p>
          <a:p>
            <a:pPr>
              <a:spcBef>
                <a:spcPts val="0"/>
              </a:spcBef>
              <a:buNone/>
            </a:pPr>
            <a:r>
              <a:rPr lang="en-US" sz="12800" dirty="0" smtClean="0">
                <a:solidFill>
                  <a:srgbClr val="FFFF00"/>
                </a:solidFill>
              </a:rPr>
              <a:t>8</a:t>
            </a:r>
            <a:r>
              <a:rPr lang="en-US" sz="12800" dirty="0" smtClean="0"/>
              <a:t>. Behavior problems and cognitive problems are inseparable after brain injury; successful behavior interventions must include cognitive supports.</a:t>
            </a:r>
          </a:p>
          <a:p>
            <a:pPr>
              <a:spcBef>
                <a:spcPts val="0"/>
              </a:spcBef>
              <a:buNone/>
            </a:pPr>
            <a:endParaRPr lang="en-US" sz="12800" dirty="0" smtClean="0"/>
          </a:p>
          <a:p>
            <a:pPr>
              <a:spcBef>
                <a:spcPts val="0"/>
              </a:spcBef>
              <a:buNone/>
            </a:pPr>
            <a:r>
              <a:rPr lang="en-US" sz="12800" dirty="0" smtClean="0">
                <a:solidFill>
                  <a:srgbClr val="FFFF00"/>
                </a:solidFill>
              </a:rPr>
              <a:t>7</a:t>
            </a:r>
            <a:r>
              <a:rPr lang="en-US" sz="12800" dirty="0" smtClean="0"/>
              <a:t>. Always look like you feel like you know what you’re doing.</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848600" cy="5638800"/>
          </a:xfrm>
        </p:spPr>
        <p:txBody>
          <a:bodyPr>
            <a:normAutofit fontScale="25000" lnSpcReduction="20000"/>
          </a:bodyPr>
          <a:lstStyle/>
          <a:p>
            <a:pPr>
              <a:buNone/>
            </a:pPr>
            <a:r>
              <a:rPr lang="en-US" sz="12000" dirty="0" smtClean="0">
                <a:solidFill>
                  <a:srgbClr val="FFFF00"/>
                </a:solidFill>
              </a:rPr>
              <a:t>6</a:t>
            </a:r>
            <a:r>
              <a:rPr lang="en-US" sz="12000" dirty="0" smtClean="0"/>
              <a:t>. Always make your expectations clear; make sure the student knows where you’re going to take them, how much work you want done, etc.</a:t>
            </a:r>
          </a:p>
          <a:p>
            <a:pPr>
              <a:buNone/>
            </a:pPr>
            <a:endParaRPr lang="en-US" sz="12000" dirty="0" smtClean="0"/>
          </a:p>
          <a:p>
            <a:pPr>
              <a:buNone/>
            </a:pPr>
            <a:r>
              <a:rPr lang="en-US" sz="12000" dirty="0" smtClean="0">
                <a:solidFill>
                  <a:srgbClr val="FFFF00"/>
                </a:solidFill>
              </a:rPr>
              <a:t>5</a:t>
            </a:r>
            <a:r>
              <a:rPr lang="en-US" sz="12000" dirty="0" smtClean="0"/>
              <a:t>. Make a plan prior to beginning an activity. Clearly identifying when the tasks begins and ends.</a:t>
            </a:r>
          </a:p>
          <a:p>
            <a:pPr>
              <a:buNone/>
            </a:pPr>
            <a:endParaRPr lang="en-US" sz="12000" dirty="0" smtClean="0"/>
          </a:p>
          <a:p>
            <a:pPr>
              <a:buNone/>
            </a:pPr>
            <a:r>
              <a:rPr lang="en-US" sz="12000" dirty="0" smtClean="0">
                <a:solidFill>
                  <a:srgbClr val="FFFF00"/>
                </a:solidFill>
              </a:rPr>
              <a:t>4</a:t>
            </a:r>
            <a:r>
              <a:rPr lang="en-US" sz="12000" dirty="0" smtClean="0"/>
              <a:t>. All behaviors communicate something. The key to successful intervention is figuring out what the student’s behavior is telling you, and then giving them another more positive way to say it.</a:t>
            </a:r>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382000" cy="5364163"/>
          </a:xfrm>
        </p:spPr>
        <p:txBody>
          <a:bodyPr>
            <a:normAutofit/>
          </a:bodyPr>
          <a:lstStyle/>
          <a:p>
            <a:pPr>
              <a:buNone/>
            </a:pPr>
            <a:r>
              <a:rPr lang="en-US" dirty="0" smtClean="0">
                <a:solidFill>
                  <a:srgbClr val="FFFF00"/>
                </a:solidFill>
              </a:rPr>
              <a:t>3</a:t>
            </a:r>
            <a:r>
              <a:rPr lang="en-US" dirty="0" smtClean="0"/>
              <a:t>. BE PATIENT – BE PATIENT – BE PATIENT.</a:t>
            </a:r>
          </a:p>
          <a:p>
            <a:pPr>
              <a:buNone/>
            </a:pPr>
            <a:endParaRPr lang="en-US" dirty="0" smtClean="0"/>
          </a:p>
          <a:p>
            <a:pPr>
              <a:buNone/>
            </a:pPr>
            <a:r>
              <a:rPr lang="en-US" dirty="0" smtClean="0">
                <a:solidFill>
                  <a:srgbClr val="FFFF00"/>
                </a:solidFill>
              </a:rPr>
              <a:t>2</a:t>
            </a:r>
            <a:r>
              <a:rPr lang="en-US" dirty="0" smtClean="0"/>
              <a:t>. Keep your sense of humor, sometimes that’s all you’ve got.</a:t>
            </a:r>
          </a:p>
          <a:p>
            <a:pPr>
              <a:buNone/>
            </a:pPr>
            <a:endParaRPr lang="en-US" dirty="0" smtClean="0"/>
          </a:p>
          <a:p>
            <a:pPr>
              <a:buNone/>
            </a:pPr>
            <a:r>
              <a:rPr lang="en-US" dirty="0" smtClean="0">
                <a:solidFill>
                  <a:srgbClr val="FFFF00"/>
                </a:solidFill>
              </a:rPr>
              <a:t>1</a:t>
            </a:r>
            <a:r>
              <a:rPr lang="en-US" dirty="0" smtClean="0"/>
              <a:t>. Remember the cardinal rule in behavior management…we may really want our kids to succeed but we can’t make them do what we want</a:t>
            </a:r>
            <a:r>
              <a:rPr lang="en-US" dirty="0" smtClean="0">
                <a:solidFill>
                  <a:srgbClr val="FFFF00"/>
                </a:solidFill>
              </a:rPr>
              <a:t>!!</a:t>
            </a:r>
            <a:endParaRPr lang="en-US" sz="2000" dirty="0" smtClean="0">
              <a:solidFill>
                <a:srgbClr val="FFFF00"/>
              </a:solidFill>
            </a:endParaRPr>
          </a:p>
          <a:p>
            <a:pPr>
              <a:buNone/>
            </a:pPr>
            <a:endParaRPr lang="en-US" sz="1700" dirty="0" smtClean="0"/>
          </a:p>
          <a:p>
            <a:pPr>
              <a:buNone/>
            </a:pPr>
            <a:r>
              <a:rPr lang="en-US" sz="1700" dirty="0" smtClean="0"/>
              <a:t>								   Tim Feeney</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References</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1600" dirty="0" smtClean="0"/>
              <a:t>BrainSTARS, Brain Injury: Strategies for Teams and Re-education for Students. Jeanne E. Dise-Lewis, Ph.D.; Margaret Lohr Calvery, Ph.D; Hal C. Lewis, Ph.D.</a:t>
            </a:r>
          </a:p>
          <a:p>
            <a:r>
              <a:rPr lang="en-US" sz="1600" dirty="0" smtClean="0"/>
              <a:t>Colorado Department of Education. Brain Injury: A Manual for Educators</a:t>
            </a:r>
          </a:p>
          <a:p>
            <a:r>
              <a:rPr lang="en-US" sz="1600" dirty="0" smtClean="0"/>
              <a:t>Feeney, Tim, Ph.D., Project Director, New York State Neurobehavioral Resource Project (Contributor to LEAR</a:t>
            </a:r>
            <a:r>
              <a:rPr lang="en-US" sz="1600" b="1" dirty="0" smtClean="0"/>
              <a:t>Net</a:t>
            </a:r>
            <a:r>
              <a:rPr lang="en-US" sz="1600" dirty="0" smtClean="0"/>
              <a:t>)</a:t>
            </a:r>
          </a:p>
          <a:p>
            <a:r>
              <a:rPr lang="en-US" sz="1600" dirty="0" smtClean="0"/>
              <a:t>Florida Department of Education, Bureau of Exceptional Education and Student Services, 2005; Understanding and Teaching Students with Traumatic Brain Injury: What Families and Teachers Need to Know</a:t>
            </a:r>
          </a:p>
          <a:p>
            <a:r>
              <a:rPr lang="en-US" sz="1600" dirty="0" smtClean="0">
                <a:hlinkClick r:id="rId2"/>
              </a:rPr>
              <a:t>http://www.bianys.org/learnet</a:t>
            </a:r>
            <a:endParaRPr lang="en-US" sz="1600" dirty="0" smtClean="0"/>
          </a:p>
          <a:p>
            <a:r>
              <a:rPr lang="en-US" sz="1600" dirty="0" smtClean="0">
                <a:hlinkClick r:id="rId3"/>
              </a:rPr>
              <a:t>http://cokidswithbraininjury.com</a:t>
            </a:r>
            <a:endParaRPr lang="en-US" sz="1600" dirty="0" smtClean="0"/>
          </a:p>
          <a:p>
            <a:r>
              <a:rPr lang="en-US" sz="1600" dirty="0" smtClean="0"/>
              <a:t>National Association of School Psychologists (NASP) 2004. Traumatic Brain Injury (TBI): Strategies for Educators.</a:t>
            </a:r>
          </a:p>
          <a:p>
            <a:r>
              <a:rPr lang="en-US" sz="1600" dirty="0" smtClean="0"/>
              <a:t>Oregon ‘07-’08 TBI Team Manual</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What is a Behavior Problem?</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A problem behavior is a behavior that someone (the person or others) find to be a problem!!</a:t>
            </a:r>
          </a:p>
          <a:p>
            <a:r>
              <a:rPr lang="en-US" dirty="0" smtClean="0"/>
              <a:t>The absence of a behavior can count as a behavior.</a:t>
            </a:r>
          </a:p>
          <a:p>
            <a:r>
              <a:rPr lang="en-US" dirty="0" smtClean="0"/>
              <a:t>“Behavior” is not a synonym for “bad behavior”.</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There is Always a Reason For Our Behavior</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Behavior is a barometer or gauge of how a person is doing.</a:t>
            </a:r>
          </a:p>
          <a:p>
            <a:r>
              <a:rPr lang="en-US" dirty="0" smtClean="0"/>
              <a:t>The way a person acts can be a good measure of what is going on within or around him.</a:t>
            </a:r>
          </a:p>
          <a:p>
            <a:pPr lvl="1"/>
            <a:r>
              <a:rPr lang="en-US" dirty="0" smtClean="0"/>
              <a:t>Is the person angry or aggressive?</a:t>
            </a:r>
          </a:p>
          <a:p>
            <a:pPr lvl="1"/>
            <a:r>
              <a:rPr lang="en-US" dirty="0" smtClean="0"/>
              <a:t>Is the person not paying attention?</a:t>
            </a:r>
          </a:p>
          <a:p>
            <a:pPr lvl="1"/>
            <a:r>
              <a:rPr lang="en-US" dirty="0" smtClean="0"/>
              <a:t>Is the person refusing to do what they have been asked?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Understanding the Behavior </a:t>
            </a:r>
            <a:br>
              <a:rPr lang="en-US" dirty="0" smtClean="0">
                <a:solidFill>
                  <a:srgbClr val="FFFF00"/>
                </a:solidFill>
              </a:rPr>
            </a:br>
            <a:r>
              <a:rPr lang="en-US" dirty="0" smtClean="0">
                <a:solidFill>
                  <a:srgbClr val="FFFF00"/>
                </a:solidFill>
              </a:rPr>
              <a:t>and its Function</a:t>
            </a:r>
            <a:endParaRPr lang="en-US" dirty="0">
              <a:solidFill>
                <a:srgbClr val="FFFF00"/>
              </a:solidFill>
            </a:endParaRPr>
          </a:p>
        </p:txBody>
      </p:sp>
      <p:sp>
        <p:nvSpPr>
          <p:cNvPr id="3" name="Content Placeholder 2"/>
          <p:cNvSpPr>
            <a:spLocks noGrp="1"/>
          </p:cNvSpPr>
          <p:nvPr>
            <p:ph idx="1"/>
          </p:nvPr>
        </p:nvSpPr>
        <p:spPr>
          <a:xfrm>
            <a:off x="457200" y="1600200"/>
            <a:ext cx="7620000" cy="4525963"/>
          </a:xfrm>
        </p:spPr>
        <p:txBody>
          <a:bodyPr>
            <a:normAutofit lnSpcReduction="10000"/>
          </a:bodyPr>
          <a:lstStyle/>
          <a:p>
            <a:r>
              <a:rPr lang="en-US" dirty="0" smtClean="0"/>
              <a:t>Description versus Interpretation of Behavior</a:t>
            </a:r>
          </a:p>
          <a:p>
            <a:r>
              <a:rPr lang="en-US" dirty="0" smtClean="0"/>
              <a:t>Function of Behavior </a:t>
            </a:r>
          </a:p>
          <a:p>
            <a:pPr lvl="1"/>
            <a:r>
              <a:rPr lang="en-US" dirty="0" smtClean="0"/>
              <a:t>Behavior related to antecedents and consequences</a:t>
            </a:r>
          </a:p>
          <a:p>
            <a:r>
              <a:rPr lang="en-US" dirty="0" smtClean="0"/>
              <a:t>Observe</a:t>
            </a:r>
          </a:p>
          <a:p>
            <a:pPr lvl="1"/>
            <a:r>
              <a:rPr lang="en-US" dirty="0" smtClean="0"/>
              <a:t>A=antecedent</a:t>
            </a:r>
          </a:p>
          <a:p>
            <a:pPr lvl="1"/>
            <a:r>
              <a:rPr lang="en-US" dirty="0" smtClean="0"/>
              <a:t>B=behavior </a:t>
            </a:r>
          </a:p>
          <a:p>
            <a:pPr lvl="1"/>
            <a:r>
              <a:rPr lang="en-US" dirty="0" smtClean="0"/>
              <a:t>C=consequence</a:t>
            </a:r>
            <a:endParaRPr lang="en-US" sz="1700" dirty="0" smtClean="0"/>
          </a:p>
          <a:p>
            <a:pPr lvl="1" algn="r">
              <a:buNone/>
            </a:pPr>
            <a:r>
              <a:rPr lang="en-US" sz="1700" dirty="0" smtClean="0"/>
              <a:t>LEARNet</a:t>
            </a:r>
          </a:p>
          <a:p>
            <a:pPr lvl="1">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Antecedents</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Physical environment</a:t>
            </a:r>
          </a:p>
          <a:p>
            <a:r>
              <a:rPr lang="en-US" dirty="0" smtClean="0"/>
              <a:t>Visual cues</a:t>
            </a:r>
          </a:p>
          <a:p>
            <a:r>
              <a:rPr lang="en-US" dirty="0" smtClean="0"/>
              <a:t>Schedules and mini-schedules</a:t>
            </a:r>
          </a:p>
          <a:p>
            <a:r>
              <a:rPr lang="en-US" dirty="0" smtClean="0"/>
              <a:t>Physical prompts</a:t>
            </a:r>
          </a:p>
          <a:p>
            <a:r>
              <a:rPr lang="en-US" dirty="0" smtClean="0"/>
              <a:t>Modeling of skills and positive behavior</a:t>
            </a:r>
          </a:p>
          <a:p>
            <a:r>
              <a:rPr lang="en-US" dirty="0" smtClean="0"/>
              <a:t>Language used</a:t>
            </a:r>
          </a:p>
          <a:p>
            <a:r>
              <a:rPr lang="en-US" dirty="0" smtClean="0"/>
              <a:t>Instructions and directions</a:t>
            </a:r>
          </a:p>
          <a:p>
            <a:r>
              <a:rPr lang="en-US" dirty="0" smtClean="0"/>
              <a:t>Learning materials</a:t>
            </a:r>
          </a:p>
          <a:p>
            <a:r>
              <a:rPr lang="en-US" dirty="0" smtClean="0"/>
              <a:t>Child’s physical and emotional state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Behavior</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Behavior refers to something specific, observable, and measurable, an event or action that can be seen and measured.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Custom 2">
      <a:dk1>
        <a:sysClr val="windowText" lastClr="000000"/>
      </a:dk1>
      <a:lt1>
        <a:sysClr val="window" lastClr="FFFFFF"/>
      </a:lt1>
      <a:dk2>
        <a:srgbClr val="3B3B3B"/>
      </a:dk2>
      <a:lt2>
        <a:srgbClr val="3B3B3B"/>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3649</TotalTime>
  <Words>2063</Words>
  <Application>Microsoft Office PowerPoint</Application>
  <PresentationFormat>On-screen Show (4:3)</PresentationFormat>
  <Paragraphs>289</Paragraphs>
  <Slides>47</Slides>
  <Notes>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Technic</vt:lpstr>
      <vt:lpstr>Strategies and Interventions</vt:lpstr>
      <vt:lpstr>Slide 2</vt:lpstr>
      <vt:lpstr>Why Are Behavioral Issues Important For Many Students With TBI?</vt:lpstr>
      <vt:lpstr>Why Are Behavioral Issues Important For Many Students With TBI?</vt:lpstr>
      <vt:lpstr>What is a Behavior Problem?</vt:lpstr>
      <vt:lpstr>There is Always a Reason For Our Behavior</vt:lpstr>
      <vt:lpstr>Understanding the Behavior  and its Function</vt:lpstr>
      <vt:lpstr>Antecedents</vt:lpstr>
      <vt:lpstr>Behavior</vt:lpstr>
      <vt:lpstr>Consequences for Students with TBI</vt:lpstr>
      <vt:lpstr>Modifying Behavior</vt:lpstr>
      <vt:lpstr> Behavioral Impairments with Traumatic Brain Injuries </vt:lpstr>
      <vt:lpstr>Behavioral Impairments with Traumatic Brain Injuries</vt:lpstr>
      <vt:lpstr>SOS Model:  Structure, Organization and Strategies </vt:lpstr>
      <vt:lpstr>Structure</vt:lpstr>
      <vt:lpstr> Structure (continued)</vt:lpstr>
      <vt:lpstr>Organization</vt:lpstr>
      <vt:lpstr>Strategies</vt:lpstr>
      <vt:lpstr>Research-Based Intervention Strategies Related to Common Characteristics of Individuals with Brain Injury</vt:lpstr>
      <vt:lpstr>Characteristic: Memory Impairment</vt:lpstr>
      <vt:lpstr>Characteristic: Unpredictable Recovery, Unusual Profiles, and Inconsistency in Behavior</vt:lpstr>
      <vt:lpstr>Characteristic: Unpredictable Recovery, Unusual Profiles, and Inconsistency in Behavior</vt:lpstr>
      <vt:lpstr>Characteristic: Decreased Self-Awareness/ Denial of Deficits</vt:lpstr>
      <vt:lpstr>Characteristic: Behavioral Difficulties</vt:lpstr>
      <vt:lpstr>RESOURCES AND INTERVENTION</vt:lpstr>
      <vt:lpstr>www.cokidswithbraininjury.com </vt:lpstr>
      <vt:lpstr>Memory Traumatic Brain Injury Matrix</vt:lpstr>
      <vt:lpstr>Visual-Spatial Traumatic Brain Injury Matrix</vt:lpstr>
      <vt:lpstr>Organization Traumatic Brain Injury Matrix</vt:lpstr>
      <vt:lpstr>BrainSTARS Manual</vt:lpstr>
      <vt:lpstr> BrainSTARS Manual  </vt:lpstr>
      <vt:lpstr>Memory</vt:lpstr>
      <vt:lpstr>Memory</vt:lpstr>
      <vt:lpstr>Memory</vt:lpstr>
      <vt:lpstr>Organization</vt:lpstr>
      <vt:lpstr>Organization (continued)</vt:lpstr>
      <vt:lpstr>Strategies for Interventions (For All Ages)</vt:lpstr>
      <vt:lpstr>Strategies for Interventions (For All Ages)</vt:lpstr>
      <vt:lpstr>Strategies for Interventions (For Younger Students)</vt:lpstr>
      <vt:lpstr>Strategies for Intervention (For Older Students)</vt:lpstr>
      <vt:lpstr>School-based Intervention</vt:lpstr>
      <vt:lpstr>Further considerations</vt:lpstr>
      <vt:lpstr>Top 10 Things to Remember When Working With Kids With Challenging Behaviors</vt:lpstr>
      <vt:lpstr>Slide 44</vt:lpstr>
      <vt:lpstr>Slide 45</vt:lpstr>
      <vt:lpstr>Slide 46</vt:lpstr>
      <vt:lpstr>References</vt:lpstr>
    </vt:vector>
  </TitlesOfParts>
  <Company>Academy School District 20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Injury and Behavior</dc:title>
  <dc:creator>wendy.adams</dc:creator>
  <cp:lastModifiedBy>Diane.jones</cp:lastModifiedBy>
  <cp:revision>163</cp:revision>
  <dcterms:created xsi:type="dcterms:W3CDTF">2010-02-20T18:54:00Z</dcterms:created>
  <dcterms:modified xsi:type="dcterms:W3CDTF">2010-04-13T14:28:39Z</dcterms:modified>
</cp:coreProperties>
</file>