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4"/>
  </p:notesMasterIdLst>
  <p:handoutMasterIdLst>
    <p:handoutMasterId r:id="rId55"/>
  </p:handoutMasterIdLst>
  <p:sldIdLst>
    <p:sldId id="256" r:id="rId2"/>
    <p:sldId id="257" r:id="rId3"/>
    <p:sldId id="345" r:id="rId4"/>
    <p:sldId id="344" r:id="rId5"/>
    <p:sldId id="313" r:id="rId6"/>
    <p:sldId id="258" r:id="rId7"/>
    <p:sldId id="268" r:id="rId8"/>
    <p:sldId id="314" r:id="rId9"/>
    <p:sldId id="315" r:id="rId10"/>
    <p:sldId id="316" r:id="rId11"/>
    <p:sldId id="317" r:id="rId12"/>
    <p:sldId id="346" r:id="rId13"/>
    <p:sldId id="318" r:id="rId14"/>
    <p:sldId id="319" r:id="rId15"/>
    <p:sldId id="287" r:id="rId16"/>
    <p:sldId id="288" r:id="rId17"/>
    <p:sldId id="289" r:id="rId18"/>
    <p:sldId id="347" r:id="rId19"/>
    <p:sldId id="290" r:id="rId20"/>
    <p:sldId id="348" r:id="rId21"/>
    <p:sldId id="291" r:id="rId22"/>
    <p:sldId id="351" r:id="rId23"/>
    <p:sldId id="292" r:id="rId24"/>
    <p:sldId id="349" r:id="rId25"/>
    <p:sldId id="293" r:id="rId26"/>
    <p:sldId id="350" r:id="rId27"/>
    <p:sldId id="294" r:id="rId28"/>
    <p:sldId id="352" r:id="rId29"/>
    <p:sldId id="295" r:id="rId30"/>
    <p:sldId id="353" r:id="rId31"/>
    <p:sldId id="296" r:id="rId32"/>
    <p:sldId id="354" r:id="rId33"/>
    <p:sldId id="331" r:id="rId34"/>
    <p:sldId id="355" r:id="rId35"/>
    <p:sldId id="297" r:id="rId36"/>
    <p:sldId id="356" r:id="rId37"/>
    <p:sldId id="298" r:id="rId38"/>
    <p:sldId id="359" r:id="rId39"/>
    <p:sldId id="332" r:id="rId40"/>
    <p:sldId id="360" r:id="rId41"/>
    <p:sldId id="361" r:id="rId42"/>
    <p:sldId id="357" r:id="rId43"/>
    <p:sldId id="299" r:id="rId44"/>
    <p:sldId id="362" r:id="rId45"/>
    <p:sldId id="300" r:id="rId46"/>
    <p:sldId id="363" r:id="rId47"/>
    <p:sldId id="329" r:id="rId48"/>
    <p:sldId id="364" r:id="rId49"/>
    <p:sldId id="340" r:id="rId50"/>
    <p:sldId id="284" r:id="rId51"/>
    <p:sldId id="285" r:id="rId52"/>
    <p:sldId id="262" r:id="rId53"/>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372" autoAdjust="0"/>
  </p:normalViewPr>
  <p:slideViewPr>
    <p:cSldViewPr>
      <p:cViewPr varScale="1">
        <p:scale>
          <a:sx n="63" d="100"/>
          <a:sy n="63" d="100"/>
        </p:scale>
        <p:origin x="-110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A967DDFD-4498-47E8-A0F7-A61F69CCF313}" type="datetimeFigureOut">
              <a:rPr lang="en-US" smtClean="0"/>
              <a:pPr/>
              <a:t>4/13/2010</a:t>
            </a:fld>
            <a:endParaRPr lang="en-US" dirty="0"/>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0A94F58D-571F-4F2F-9BD9-58779476D87D}"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E8D2B8FD-08E5-405C-B178-2766307E4852}" type="datetimeFigureOut">
              <a:rPr lang="en-US" smtClean="0"/>
              <a:pPr/>
              <a:t>4/13/2010</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32ACE697-5F99-4B5D-8BDE-86A3C9D18706}"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Refer</a:t>
            </a:r>
            <a:r>
              <a:rPr lang="en-US" baseline="0" dirty="0" smtClean="0"/>
              <a:t> to earlier presentations. </a:t>
            </a:r>
            <a:endParaRPr lang="en-US" dirty="0"/>
          </a:p>
        </p:txBody>
      </p:sp>
      <p:sp>
        <p:nvSpPr>
          <p:cNvPr id="4" name="Slide Number Placeholder 3"/>
          <p:cNvSpPr>
            <a:spLocks noGrp="1"/>
          </p:cNvSpPr>
          <p:nvPr>
            <p:ph type="sldNum" sz="quarter" idx="10"/>
          </p:nvPr>
        </p:nvSpPr>
        <p:spPr/>
        <p:txBody>
          <a:bodyPr/>
          <a:lstStyle/>
          <a:p>
            <a:fld id="{32ACE697-5F99-4B5D-8BDE-86A3C9D18706}"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Self monitoring</a:t>
            </a:r>
            <a:r>
              <a:rPr lang="en-US" baseline="0" dirty="0" smtClean="0"/>
              <a:t> tasks – group or individual. Set timer, Check on task / off task. Review, problem solve, try again see if can improve score.</a:t>
            </a:r>
            <a:endParaRPr lang="en-US" dirty="0"/>
          </a:p>
        </p:txBody>
      </p:sp>
      <p:sp>
        <p:nvSpPr>
          <p:cNvPr id="4" name="Slide Number Placeholder 3"/>
          <p:cNvSpPr>
            <a:spLocks noGrp="1"/>
          </p:cNvSpPr>
          <p:nvPr>
            <p:ph type="sldNum" sz="quarter" idx="10"/>
          </p:nvPr>
        </p:nvSpPr>
        <p:spPr/>
        <p:txBody>
          <a:bodyPr/>
          <a:lstStyle/>
          <a:p>
            <a:fld id="{32ACE697-5F99-4B5D-8BDE-86A3C9D18706}" type="slidenum">
              <a:rPr lang="en-US" smtClean="0"/>
              <a:pPr/>
              <a:t>45</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2ACE697-5F99-4B5D-8BDE-86A3C9D18706}" type="slidenum">
              <a:rPr lang="en-US" smtClean="0"/>
              <a:pPr/>
              <a:t>47</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Personalized cuing system – 1)</a:t>
            </a:r>
            <a:r>
              <a:rPr lang="en-US" baseline="0" dirty="0" smtClean="0"/>
              <a:t> </a:t>
            </a:r>
            <a:r>
              <a:rPr lang="en-US" dirty="0" smtClean="0"/>
              <a:t>timer on desk</a:t>
            </a:r>
            <a:r>
              <a:rPr lang="en-US" baseline="0" dirty="0" smtClean="0"/>
              <a:t> – next 10 minutes beat the clock. 2) break large assignments into smaller chunks, end of each small chunk reflect whether on task or not. </a:t>
            </a:r>
            <a:endParaRPr lang="en-US" dirty="0" smtClean="0"/>
          </a:p>
          <a:p>
            <a:endParaRPr lang="en-US" dirty="0"/>
          </a:p>
        </p:txBody>
      </p:sp>
      <p:sp>
        <p:nvSpPr>
          <p:cNvPr id="4" name="Slide Number Placeholder 3"/>
          <p:cNvSpPr>
            <a:spLocks noGrp="1"/>
          </p:cNvSpPr>
          <p:nvPr>
            <p:ph type="sldNum" sz="quarter" idx="10"/>
          </p:nvPr>
        </p:nvSpPr>
        <p:spPr/>
        <p:txBody>
          <a:bodyPr/>
          <a:lstStyle/>
          <a:p>
            <a:fld id="{32ACE697-5F99-4B5D-8BDE-86A3C9D18706}" type="slidenum">
              <a:rPr lang="en-US" smtClean="0"/>
              <a:pPr/>
              <a:t>48</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Pull up matrix and review	 MEMORY	VISUALSPATIAL	ORGANIZATION</a:t>
            </a:r>
            <a:endParaRPr lang="en-US" dirty="0"/>
          </a:p>
        </p:txBody>
      </p:sp>
      <p:sp>
        <p:nvSpPr>
          <p:cNvPr id="4" name="Slide Number Placeholder 3"/>
          <p:cNvSpPr>
            <a:spLocks noGrp="1"/>
          </p:cNvSpPr>
          <p:nvPr>
            <p:ph type="sldNum" sz="quarter" idx="10"/>
          </p:nvPr>
        </p:nvSpPr>
        <p:spPr/>
        <p:txBody>
          <a:bodyPr/>
          <a:lstStyle/>
          <a:p>
            <a:fld id="{32ACE697-5F99-4B5D-8BDE-86A3C9D18706}" type="slidenum">
              <a:rPr lang="en-US" smtClean="0"/>
              <a:pPr/>
              <a:t>49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Functional</a:t>
            </a:r>
            <a:r>
              <a:rPr lang="en-US" baseline="0" dirty="0" smtClean="0"/>
              <a:t> executive skills. In the literature others are identified such as persistence, impulsiveness, time management etc.</a:t>
            </a:r>
            <a:endParaRPr lang="en-US" dirty="0"/>
          </a:p>
        </p:txBody>
      </p:sp>
      <p:sp>
        <p:nvSpPr>
          <p:cNvPr id="4" name="Slide Number Placeholder 3"/>
          <p:cNvSpPr>
            <a:spLocks noGrp="1"/>
          </p:cNvSpPr>
          <p:nvPr>
            <p:ph type="sldNum" sz="quarter" idx="10"/>
          </p:nvPr>
        </p:nvSpPr>
        <p:spPr/>
        <p:txBody>
          <a:bodyPr/>
          <a:lstStyle/>
          <a:p>
            <a:fld id="{32ACE697-5F99-4B5D-8BDE-86A3C9D18706}" type="slidenum">
              <a:rPr lang="en-US" smtClean="0"/>
              <a:pPr/>
              <a:t>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Stop and think methods – classroom and small group curriculums. Don’t react – look and listen, express feelings,</a:t>
            </a:r>
            <a:r>
              <a:rPr lang="en-US" baseline="0" dirty="0" smtClean="0"/>
              <a:t> consider consequences, think of solutions.</a:t>
            </a:r>
            <a:endParaRPr lang="en-US" dirty="0"/>
          </a:p>
        </p:txBody>
      </p:sp>
      <p:sp>
        <p:nvSpPr>
          <p:cNvPr id="4" name="Slide Number Placeholder 3"/>
          <p:cNvSpPr>
            <a:spLocks noGrp="1"/>
          </p:cNvSpPr>
          <p:nvPr>
            <p:ph type="sldNum" sz="quarter" idx="10"/>
          </p:nvPr>
        </p:nvSpPr>
        <p:spPr/>
        <p:txBody>
          <a:bodyPr/>
          <a:lstStyle/>
          <a:p>
            <a:fld id="{32ACE697-5F99-4B5D-8BDE-86A3C9D18706}" type="slidenum">
              <a:rPr lang="en-US" smtClean="0"/>
              <a:pPr/>
              <a:t>21</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smtClean="0"/>
              <a:t>Cue cards – E.g.,</a:t>
            </a:r>
            <a:r>
              <a:rPr lang="en-US" baseline="0" dirty="0" smtClean="0"/>
              <a:t> </a:t>
            </a:r>
            <a:r>
              <a:rPr lang="en-US" dirty="0" smtClean="0"/>
              <a:t>Does a word have multiple meanings? Is a word both a noun and a verb? Does this passage have inferences, metaphors, or expressions</a:t>
            </a:r>
            <a:endParaRPr lang="en-US" sz="1800" dirty="0" smtClean="0"/>
          </a:p>
          <a:p>
            <a:endParaRPr lang="en-US" dirty="0"/>
          </a:p>
        </p:txBody>
      </p:sp>
      <p:sp>
        <p:nvSpPr>
          <p:cNvPr id="4" name="Slide Number Placeholder 3"/>
          <p:cNvSpPr>
            <a:spLocks noGrp="1"/>
          </p:cNvSpPr>
          <p:nvPr>
            <p:ph type="sldNum" sz="quarter" idx="10"/>
          </p:nvPr>
        </p:nvSpPr>
        <p:spPr/>
        <p:txBody>
          <a:bodyPr/>
          <a:lstStyle/>
          <a:p>
            <a:fld id="{32ACE697-5F99-4B5D-8BDE-86A3C9D18706}" type="slidenum">
              <a:rPr lang="en-US" smtClean="0"/>
              <a:pPr/>
              <a:t>23</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Inhibition options = Promote active planning, goal setting, and selection of best-bet strategies. </a:t>
            </a:r>
            <a:endParaRPr lang="en-US" dirty="0"/>
          </a:p>
        </p:txBody>
      </p:sp>
      <p:sp>
        <p:nvSpPr>
          <p:cNvPr id="4" name="Slide Number Placeholder 3"/>
          <p:cNvSpPr>
            <a:spLocks noGrp="1"/>
          </p:cNvSpPr>
          <p:nvPr>
            <p:ph type="sldNum" sz="quarter" idx="10"/>
          </p:nvPr>
        </p:nvSpPr>
        <p:spPr/>
        <p:txBody>
          <a:bodyPr/>
          <a:lstStyle/>
          <a:p>
            <a:fld id="{32ACE697-5F99-4B5D-8BDE-86A3C9D18706}" type="slidenum">
              <a:rPr lang="en-US" smtClean="0"/>
              <a:pPr/>
              <a:t>25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10 – 15 more repetitions than student without working memory deficit.</a:t>
            </a:r>
          </a:p>
          <a:p>
            <a:r>
              <a:rPr lang="en-US" dirty="0" smtClean="0"/>
              <a:t>Active listening – attending (eye contact, posture – facing</a:t>
            </a:r>
            <a:r>
              <a:rPr lang="en-US" baseline="0" dirty="0" smtClean="0"/>
              <a:t> speaker), paraphrase, clarify / perception check, summarize.</a:t>
            </a:r>
          </a:p>
          <a:p>
            <a:r>
              <a:rPr lang="en-US" sz="1200" kern="1200" dirty="0" smtClean="0">
                <a:solidFill>
                  <a:schemeClr val="tx1"/>
                </a:solidFill>
                <a:latin typeface="+mn-lt"/>
                <a:ea typeface="+mn-ea"/>
                <a:cs typeface="+mn-cs"/>
              </a:rPr>
              <a:t>Visual imagery is a flow of thoughts you can see, hear, feel, smell, or taste. </a:t>
            </a:r>
            <a:endParaRPr lang="en-US" dirty="0"/>
          </a:p>
        </p:txBody>
      </p:sp>
      <p:sp>
        <p:nvSpPr>
          <p:cNvPr id="4" name="Slide Number Placeholder 3"/>
          <p:cNvSpPr>
            <a:spLocks noGrp="1"/>
          </p:cNvSpPr>
          <p:nvPr>
            <p:ph type="sldNum" sz="quarter" idx="10"/>
          </p:nvPr>
        </p:nvSpPr>
        <p:spPr/>
        <p:txBody>
          <a:bodyPr/>
          <a:lstStyle/>
          <a:p>
            <a:fld id="{32ACE697-5F99-4B5D-8BDE-86A3C9D18706}" type="slidenum">
              <a:rPr lang="en-US" smtClean="0"/>
              <a:pPr/>
              <a:t>29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SQ3R. Survey – look through assignment, headings, pictures etc. Question – turn headings into questions. Read – to find answers, identify main idea etc. Recite – state the gist of what was read. Review – Check recall of important information. </a:t>
            </a:r>
            <a:endParaRPr lang="en-US" dirty="0"/>
          </a:p>
        </p:txBody>
      </p:sp>
      <p:sp>
        <p:nvSpPr>
          <p:cNvPr id="4" name="Slide Number Placeholder 3"/>
          <p:cNvSpPr>
            <a:spLocks noGrp="1"/>
          </p:cNvSpPr>
          <p:nvPr>
            <p:ph type="sldNum" sz="quarter" idx="10"/>
          </p:nvPr>
        </p:nvSpPr>
        <p:spPr/>
        <p:txBody>
          <a:bodyPr/>
          <a:lstStyle/>
          <a:p>
            <a:fld id="{0BE6E116-9BDE-4AC1-9AFA-9A93B70BEB44}" type="slidenum">
              <a:rPr lang="en-US" smtClean="0"/>
              <a:pPr/>
              <a:t>31</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2ACE697-5F99-4B5D-8BDE-86A3C9D18706}" type="slidenum">
              <a:rPr lang="en-US" smtClean="0"/>
              <a:pPr/>
              <a:t>33</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Math Script – long</a:t>
            </a:r>
            <a:r>
              <a:rPr lang="en-US" baseline="0" dirty="0" smtClean="0"/>
              <a:t> division, problem because numbers misaligned, use graph paper. </a:t>
            </a:r>
          </a:p>
          <a:p>
            <a:r>
              <a:rPr lang="en-US" baseline="0" dirty="0" smtClean="0"/>
              <a:t>Beh script – not completing work, run out of time, use visual timer.</a:t>
            </a:r>
            <a:endParaRPr lang="en-US" baseline="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32ACE697-5F99-4B5D-8BDE-86A3C9D18706}" type="slidenum">
              <a:rPr lang="en-US" smtClean="0"/>
              <a:pPr/>
              <a:t>34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91EFD77-5181-4FF3-B42C-DB33FB12DF69}" type="datetimeFigureOut">
              <a:rPr lang="en-US" smtClean="0"/>
              <a:pPr/>
              <a:t>4/13/2010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0F065769-0055-4885-91E4-23BB3DCEB28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1EFD77-5181-4FF3-B42C-DB33FB12DF69}" type="datetimeFigureOut">
              <a:rPr lang="en-US" smtClean="0"/>
              <a:pPr/>
              <a:t>4/13/2010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065769-0055-4885-91E4-23BB3DCEB28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1EFD77-5181-4FF3-B42C-DB33FB12DF69}" type="datetimeFigureOut">
              <a:rPr lang="en-US" smtClean="0"/>
              <a:pPr/>
              <a:t>4/13/2010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065769-0055-4885-91E4-23BB3DCEB28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1EFD77-5181-4FF3-B42C-DB33FB12DF69}" type="datetimeFigureOut">
              <a:rPr lang="en-US" smtClean="0"/>
              <a:pPr/>
              <a:t>4/13/2010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065769-0055-4885-91E4-23BB3DCEB28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91EFD77-5181-4FF3-B42C-DB33FB12DF69}" type="datetimeFigureOut">
              <a:rPr lang="en-US" smtClean="0"/>
              <a:pPr/>
              <a:t>4/13/2010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065769-0055-4885-91E4-23BB3DCEB28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91EFD77-5181-4FF3-B42C-DB33FB12DF69}" type="datetimeFigureOut">
              <a:rPr lang="en-US" smtClean="0"/>
              <a:pPr/>
              <a:t>4/13/2010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065769-0055-4885-91E4-23BB3DCEB28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91EFD77-5181-4FF3-B42C-DB33FB12DF69}" type="datetimeFigureOut">
              <a:rPr lang="en-US" smtClean="0"/>
              <a:pPr/>
              <a:t>4/13/2010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F065769-0055-4885-91E4-23BB3DCEB28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91EFD77-5181-4FF3-B42C-DB33FB12DF69}" type="datetimeFigureOut">
              <a:rPr lang="en-US" smtClean="0"/>
              <a:pPr/>
              <a:t>4/13/2010</a:t>
            </a:fld>
            <a:endParaRPr lang="en-US" dirty="0"/>
          </a:p>
        </p:txBody>
      </p:sp>
      <p:sp>
        <p:nvSpPr>
          <p:cNvPr id="8" name="Slide Number Placeholder 7"/>
          <p:cNvSpPr>
            <a:spLocks noGrp="1"/>
          </p:cNvSpPr>
          <p:nvPr>
            <p:ph type="sldNum" sz="quarter" idx="11"/>
          </p:nvPr>
        </p:nvSpPr>
        <p:spPr/>
        <p:txBody>
          <a:bodyPr/>
          <a:lstStyle/>
          <a:p>
            <a:fld id="{0F065769-0055-4885-91E4-23BB3DCEB28B}"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1EFD77-5181-4FF3-B42C-DB33FB12DF69}" type="datetimeFigureOut">
              <a:rPr lang="en-US" smtClean="0"/>
              <a:pPr/>
              <a:t>4/13/2010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F065769-0055-4885-91E4-23BB3DCEB28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91EFD77-5181-4FF3-B42C-DB33FB12DF69}" type="datetimeFigureOut">
              <a:rPr lang="en-US" smtClean="0"/>
              <a:pPr/>
              <a:t>4/13/2010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156448" y="6422064"/>
            <a:ext cx="762000" cy="365125"/>
          </a:xfrm>
        </p:spPr>
        <p:txBody>
          <a:bodyPr/>
          <a:lstStyle/>
          <a:p>
            <a:fld id="{0F065769-0055-4885-91E4-23BB3DCEB28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B91EFD77-5181-4FF3-B42C-DB33FB12DF69}" type="datetimeFigureOut">
              <a:rPr lang="en-US" smtClean="0"/>
              <a:pPr/>
              <a:t>4/13/2010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065769-0055-4885-91E4-23BB3DCEB28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B91EFD77-5181-4FF3-B42C-DB33FB12DF69}" type="datetimeFigureOut">
              <a:rPr lang="en-US" smtClean="0"/>
              <a:pPr/>
              <a:t>4/13/2010</a:t>
            </a:fld>
            <a:endParaRPr lang="en-US"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F065769-0055-4885-91E4-23BB3DCEB28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3" Type="http://schemas.openxmlformats.org/officeDocument/2006/relationships/hyperlink" Target="http://www.cokidswithbraininjury.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cokidswithbraininjury.com/information-matri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www.cokidswithbraininjury.com/information-matrix/" TargetMode="External"/><Relationship Id="rId2" Type="http://schemas.openxmlformats.org/officeDocument/2006/relationships/hyperlink" Target="http://www.cde.state.co.us/" TargetMode="External"/><Relationship Id="rId1" Type="http://schemas.openxmlformats.org/officeDocument/2006/relationships/slideLayout" Target="../slideLayouts/slideLayout2.xml"/><Relationship Id="rId4" Type="http://schemas.openxmlformats.org/officeDocument/2006/relationships/hyperlink" Target="http://www.bianys.org/learnet" TargetMode="External"/></Relationships>
</file>

<file path=ppt/slides/_rels/slide52.xml.rels><?xml version="1.0" encoding="UTF-8" standalone="yes"?>
<Relationships xmlns="http://schemas.openxmlformats.org/package/2006/relationships"><Relationship Id="rId2" Type="http://schemas.openxmlformats.org/officeDocument/2006/relationships/hyperlink" Target="http://www.ldonline.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6480048" cy="2301240"/>
          </a:xfrm>
        </p:spPr>
        <p:txBody>
          <a:bodyPr/>
          <a:lstStyle/>
          <a:p>
            <a:pPr algn="l"/>
            <a:r>
              <a:rPr lang="en-US" dirty="0" smtClean="0"/>
              <a:t>Strategies &amp; Interventions</a:t>
            </a:r>
            <a:endParaRPr lang="en-US" dirty="0"/>
          </a:p>
        </p:txBody>
      </p:sp>
      <p:sp>
        <p:nvSpPr>
          <p:cNvPr id="3" name="Subtitle 2"/>
          <p:cNvSpPr>
            <a:spLocks noGrp="1"/>
          </p:cNvSpPr>
          <p:nvPr>
            <p:ph type="subTitle" idx="1"/>
          </p:nvPr>
        </p:nvSpPr>
        <p:spPr>
          <a:xfrm>
            <a:off x="838200" y="1828800"/>
            <a:ext cx="6480048" cy="2667000"/>
          </a:xfrm>
        </p:spPr>
        <p:txBody>
          <a:bodyPr>
            <a:normAutofit/>
          </a:bodyPr>
          <a:lstStyle/>
          <a:p>
            <a:r>
              <a:rPr lang="en-US" sz="2800" dirty="0" smtClean="0"/>
              <a:t>Brain Injury and Executive Functioning</a:t>
            </a:r>
          </a:p>
          <a:p>
            <a:endParaRPr lang="en-US" sz="2800" dirty="0" smtClean="0"/>
          </a:p>
          <a:p>
            <a:pPr algn="l"/>
            <a:r>
              <a:rPr lang="en-US" sz="2800" dirty="0" smtClean="0"/>
              <a:t>	Rachel Toplis, PhD</a:t>
            </a:r>
          </a:p>
          <a:p>
            <a:pPr algn="l"/>
            <a:r>
              <a:rPr lang="en-US" sz="2800" dirty="0" smtClean="0"/>
              <a:t>	Dr.</a:t>
            </a:r>
            <a:r>
              <a:rPr lang="en-US" sz="2800" baseline="0" dirty="0" smtClean="0"/>
              <a:t> Jonelle Neighbor</a:t>
            </a:r>
            <a:endParaRPr lang="en-US" sz="2800" dirty="0"/>
          </a:p>
        </p:txBody>
      </p:sp>
      <p:pic>
        <p:nvPicPr>
          <p:cNvPr id="4" name="Picture 3" descr="Academy District 20 LOGO.GIF"/>
          <p:cNvPicPr>
            <a:picLocks noChangeAspect="1"/>
          </p:cNvPicPr>
          <p:nvPr/>
        </p:nvPicPr>
        <p:blipFill>
          <a:blip r:embed="rId3" cstate="print"/>
          <a:stretch>
            <a:fillRect/>
          </a:stretch>
        </p:blipFill>
        <p:spPr>
          <a:xfrm>
            <a:off x="2819400" y="4800600"/>
            <a:ext cx="2286000" cy="838200"/>
          </a:xfrm>
          <a:prstGeom prst="rect">
            <a:avLst/>
          </a:prstGeom>
        </p:spPr>
      </p:pic>
      <p:pic>
        <p:nvPicPr>
          <p:cNvPr id="5" name="Picture 4"/>
          <p:cNvPicPr>
            <a:picLocks noChangeAspect="1" noChangeArrowheads="1"/>
          </p:cNvPicPr>
          <p:nvPr/>
        </p:nvPicPr>
        <p:blipFill>
          <a:blip r:embed="rId4" cstate="print"/>
          <a:srcRect r="48915"/>
          <a:stretch>
            <a:fillRect/>
          </a:stretch>
        </p:blipFill>
        <p:spPr bwMode="auto">
          <a:xfrm>
            <a:off x="457200" y="4800600"/>
            <a:ext cx="2360613" cy="857250"/>
          </a:xfrm>
          <a:prstGeom prst="rect">
            <a:avLst/>
          </a:prstGeom>
          <a:noFill/>
          <a:ln w="9525">
            <a:noFill/>
            <a:miter lim="800000"/>
            <a:headEnd/>
            <a:tailEnd/>
          </a:ln>
        </p:spPr>
      </p:pic>
      <p:pic>
        <p:nvPicPr>
          <p:cNvPr id="6" name="Picture 5" descr="tbi_img.gif"/>
          <p:cNvPicPr>
            <a:picLocks noChangeAspect="1"/>
          </p:cNvPicPr>
          <p:nvPr/>
        </p:nvPicPr>
        <p:blipFill>
          <a:blip r:embed="rId5" cstate="print"/>
          <a:stretch>
            <a:fillRect/>
          </a:stretch>
        </p:blipFill>
        <p:spPr>
          <a:xfrm>
            <a:off x="5105400" y="4800600"/>
            <a:ext cx="2286000" cy="8382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Attention and Self Control</a:t>
            </a:r>
            <a:endParaRPr lang="en-US" dirty="0">
              <a:solidFill>
                <a:srgbClr val="FFFF00"/>
              </a:solidFill>
            </a:endParaRPr>
          </a:p>
        </p:txBody>
      </p:sp>
      <p:sp>
        <p:nvSpPr>
          <p:cNvPr id="3" name="Content Placeholder 2"/>
          <p:cNvSpPr>
            <a:spLocks noGrp="1"/>
          </p:cNvSpPr>
          <p:nvPr>
            <p:ph idx="1"/>
          </p:nvPr>
        </p:nvSpPr>
        <p:spPr>
          <a:xfrm>
            <a:off x="381000" y="1447800"/>
            <a:ext cx="8153400" cy="4571999"/>
          </a:xfrm>
        </p:spPr>
        <p:txBody>
          <a:bodyPr>
            <a:normAutofit lnSpcReduction="10000"/>
          </a:bodyPr>
          <a:lstStyle/>
          <a:p>
            <a:pPr>
              <a:lnSpc>
                <a:spcPct val="80000"/>
              </a:lnSpc>
            </a:pPr>
            <a:r>
              <a:rPr lang="en-US" sz="2000" b="1" dirty="0" smtClean="0"/>
              <a:t>6-12 mos</a:t>
            </a:r>
          </a:p>
          <a:p>
            <a:pPr lvl="1">
              <a:lnSpc>
                <a:spcPct val="80000"/>
              </a:lnSpc>
            </a:pPr>
            <a:r>
              <a:rPr lang="en-US" sz="2000" dirty="0" smtClean="0"/>
              <a:t>impulse control and self inhibition</a:t>
            </a:r>
          </a:p>
          <a:p>
            <a:pPr lvl="1">
              <a:lnSpc>
                <a:spcPct val="80000"/>
              </a:lnSpc>
            </a:pPr>
            <a:r>
              <a:rPr lang="en-US" sz="2000" dirty="0" smtClean="0"/>
              <a:t>Early inhibition begins to be demonstrated</a:t>
            </a:r>
            <a:endParaRPr lang="en-US" sz="2000" b="1" dirty="0" smtClean="0"/>
          </a:p>
          <a:p>
            <a:pPr>
              <a:lnSpc>
                <a:spcPct val="80000"/>
              </a:lnSpc>
            </a:pPr>
            <a:r>
              <a:rPr lang="en-US" sz="2000" b="1" dirty="0" smtClean="0"/>
              <a:t>1-2 yrs</a:t>
            </a:r>
          </a:p>
          <a:p>
            <a:pPr lvl="1">
              <a:lnSpc>
                <a:spcPct val="80000"/>
              </a:lnSpc>
            </a:pPr>
            <a:r>
              <a:rPr lang="en-US" sz="2000" dirty="0" smtClean="0"/>
              <a:t>About 1 year can inhibit a response and shift to a new response</a:t>
            </a:r>
          </a:p>
          <a:p>
            <a:pPr lvl="1">
              <a:lnSpc>
                <a:spcPct val="80000"/>
              </a:lnSpc>
            </a:pPr>
            <a:r>
              <a:rPr lang="en-US" sz="2000" dirty="0" smtClean="0"/>
              <a:t>Some self monitoring and beginning ability to identify errors</a:t>
            </a:r>
          </a:p>
          <a:p>
            <a:pPr>
              <a:lnSpc>
                <a:spcPct val="80000"/>
              </a:lnSpc>
            </a:pPr>
            <a:r>
              <a:rPr lang="en-US" sz="2000" b="1" dirty="0" smtClean="0"/>
              <a:t>3-6 yrs</a:t>
            </a:r>
          </a:p>
          <a:p>
            <a:pPr lvl="1">
              <a:lnSpc>
                <a:spcPct val="80000"/>
              </a:lnSpc>
            </a:pPr>
            <a:r>
              <a:rPr lang="en-US" sz="2000" dirty="0" smtClean="0"/>
              <a:t>General increases in attention, self control, concentration and inhibition</a:t>
            </a:r>
          </a:p>
          <a:p>
            <a:pPr lvl="1">
              <a:lnSpc>
                <a:spcPct val="80000"/>
              </a:lnSpc>
            </a:pPr>
            <a:r>
              <a:rPr lang="en-US" sz="2000" dirty="0" smtClean="0"/>
              <a:t>Gradual lessening in impulsivity</a:t>
            </a:r>
          </a:p>
          <a:p>
            <a:pPr lvl="1">
              <a:lnSpc>
                <a:spcPct val="80000"/>
              </a:lnSpc>
            </a:pPr>
            <a:r>
              <a:rPr lang="en-US" sz="2000" dirty="0" smtClean="0"/>
              <a:t>Occasional preservative behaviors</a:t>
            </a:r>
          </a:p>
          <a:p>
            <a:pPr lvl="1">
              <a:lnSpc>
                <a:spcPct val="80000"/>
              </a:lnSpc>
            </a:pPr>
            <a:r>
              <a:rPr lang="en-US" sz="2000" dirty="0" smtClean="0"/>
              <a:t>By 6 yrs is able to resist distractions and increase length of attention span</a:t>
            </a:r>
          </a:p>
          <a:p>
            <a:pPr>
              <a:lnSpc>
                <a:spcPct val="80000"/>
              </a:lnSpc>
            </a:pPr>
            <a:r>
              <a:rPr lang="en-US" sz="2000" b="1" dirty="0" smtClean="0"/>
              <a:t>7-9 yrs</a:t>
            </a:r>
          </a:p>
          <a:p>
            <a:pPr lvl="1">
              <a:lnSpc>
                <a:spcPct val="80000"/>
              </a:lnSpc>
            </a:pPr>
            <a:r>
              <a:rPr lang="en-US" sz="2000" dirty="0" smtClean="0"/>
              <a:t>Able to screen out irrelevant stimuli from selected target for attention</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FF00"/>
                </a:solidFill>
              </a:rPr>
              <a:t>Attention and Self Control continued</a:t>
            </a:r>
            <a:endParaRPr lang="en-US" dirty="0">
              <a:solidFill>
                <a:srgbClr val="FFFF00"/>
              </a:solidFill>
            </a:endParaRPr>
          </a:p>
        </p:txBody>
      </p:sp>
      <p:sp>
        <p:nvSpPr>
          <p:cNvPr id="3" name="Content Placeholder 2"/>
          <p:cNvSpPr>
            <a:spLocks noGrp="1"/>
          </p:cNvSpPr>
          <p:nvPr>
            <p:ph idx="1"/>
          </p:nvPr>
        </p:nvSpPr>
        <p:spPr>
          <a:xfrm>
            <a:off x="381000" y="1524000"/>
            <a:ext cx="7467600" cy="4525963"/>
          </a:xfrm>
        </p:spPr>
        <p:txBody>
          <a:bodyPr/>
          <a:lstStyle/>
          <a:p>
            <a:pPr>
              <a:lnSpc>
                <a:spcPct val="80000"/>
              </a:lnSpc>
            </a:pPr>
            <a:r>
              <a:rPr lang="en-US" sz="2400" b="1" dirty="0" smtClean="0"/>
              <a:t>10 yrs</a:t>
            </a:r>
          </a:p>
          <a:p>
            <a:pPr lvl="1">
              <a:lnSpc>
                <a:spcPct val="80000"/>
              </a:lnSpc>
            </a:pPr>
            <a:r>
              <a:rPr lang="en-US" sz="2000" dirty="0" smtClean="0"/>
              <a:t>Better able to pay attention to a selected target and screen out unwanted information</a:t>
            </a:r>
          </a:p>
          <a:p>
            <a:pPr lvl="1">
              <a:lnSpc>
                <a:spcPct val="80000"/>
              </a:lnSpc>
            </a:pPr>
            <a:r>
              <a:rPr lang="en-US" sz="2000" dirty="0" smtClean="0"/>
              <a:t>Impulse control is nearing adult levels</a:t>
            </a:r>
          </a:p>
          <a:p>
            <a:pPr>
              <a:lnSpc>
                <a:spcPct val="80000"/>
              </a:lnSpc>
            </a:pPr>
            <a:r>
              <a:rPr lang="en-US" sz="2400" b="1" dirty="0" smtClean="0"/>
              <a:t>11-12 yrs</a:t>
            </a:r>
          </a:p>
          <a:p>
            <a:pPr lvl="1">
              <a:lnSpc>
                <a:spcPct val="80000"/>
              </a:lnSpc>
            </a:pPr>
            <a:r>
              <a:rPr lang="en-US" sz="2000" dirty="0" smtClean="0"/>
              <a:t>Able to monitor and regulate actions</a:t>
            </a:r>
          </a:p>
          <a:p>
            <a:pPr lvl="1">
              <a:lnSpc>
                <a:spcPct val="80000"/>
              </a:lnSpc>
            </a:pPr>
            <a:r>
              <a:rPr lang="en-US" sz="2000" dirty="0" smtClean="0"/>
              <a:t>Attention is fairly mature</a:t>
            </a:r>
          </a:p>
          <a:p>
            <a:pPr lvl="1">
              <a:lnSpc>
                <a:spcPct val="80000"/>
              </a:lnSpc>
            </a:pPr>
            <a:r>
              <a:rPr lang="en-US" sz="2000" dirty="0" smtClean="0"/>
              <a:t>Limits perseveration similar to an adult</a:t>
            </a:r>
          </a:p>
          <a:p>
            <a:pPr lvl="1">
              <a:lnSpc>
                <a:spcPct val="80000"/>
              </a:lnSpc>
            </a:pPr>
            <a:r>
              <a:rPr lang="en-US" sz="2000" dirty="0" smtClean="0"/>
              <a:t>Temporary increase in impulsive behaviors</a:t>
            </a:r>
          </a:p>
          <a:p>
            <a:pPr>
              <a:lnSpc>
                <a:spcPct val="80000"/>
              </a:lnSpc>
            </a:pPr>
            <a:r>
              <a:rPr lang="en-US" sz="2400" b="1" dirty="0" smtClean="0"/>
              <a:t>Adolescence</a:t>
            </a:r>
          </a:p>
          <a:p>
            <a:pPr lvl="1">
              <a:lnSpc>
                <a:spcPct val="80000"/>
              </a:lnSpc>
            </a:pPr>
            <a:r>
              <a:rPr lang="en-US" sz="2000" dirty="0" smtClean="0"/>
              <a:t>Perseveration is rare</a:t>
            </a:r>
          </a:p>
          <a:p>
            <a:pPr lvl="1">
              <a:lnSpc>
                <a:spcPct val="80000"/>
              </a:lnSpc>
            </a:pPr>
            <a:r>
              <a:rPr lang="en-US" sz="2000" dirty="0" smtClean="0"/>
              <a:t>Working memory increases dramatically</a:t>
            </a:r>
          </a:p>
          <a:p>
            <a:pPr lvl="2">
              <a:lnSpc>
                <a:spcPct val="80000"/>
              </a:lnSpc>
            </a:pPr>
            <a:r>
              <a:rPr lang="en-US" sz="1800" dirty="0" smtClean="0"/>
              <a:t>As cited in Richard, G.J., Fahy, J.K., (2005).  The source for Development of Executive Functions.  East Moline, IL:  Linguisystems</a:t>
            </a:r>
            <a:endParaRPr lang="en-US" sz="1800" b="1"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latin typeface="Constantia" pitchFamily="18" charset="0"/>
              </a:rPr>
              <a:t>Cognitive Flexibility</a:t>
            </a:r>
            <a:endParaRPr lang="en-US" dirty="0">
              <a:solidFill>
                <a:srgbClr val="FFFF00"/>
              </a:solidFill>
            </a:endParaRPr>
          </a:p>
        </p:txBody>
      </p:sp>
      <p:sp>
        <p:nvSpPr>
          <p:cNvPr id="3" name="Content Placeholder 2"/>
          <p:cNvSpPr>
            <a:spLocks noGrp="1"/>
          </p:cNvSpPr>
          <p:nvPr>
            <p:ph idx="1"/>
          </p:nvPr>
        </p:nvSpPr>
        <p:spPr>
          <a:xfrm>
            <a:off x="457200" y="1524000"/>
            <a:ext cx="7467600" cy="4525963"/>
          </a:xfrm>
        </p:spPr>
        <p:txBody>
          <a:bodyPr>
            <a:normAutofit fontScale="92500" lnSpcReduction="10000"/>
          </a:bodyPr>
          <a:lstStyle/>
          <a:p>
            <a:pPr>
              <a:buFont typeface="Arial" charset="0"/>
              <a:buChar char="•"/>
            </a:pPr>
            <a:r>
              <a:rPr lang="en-US" dirty="0" smtClean="0"/>
              <a:t>Helps students </a:t>
            </a:r>
          </a:p>
          <a:p>
            <a:pPr lvl="1">
              <a:buFont typeface="Arial" charset="0"/>
              <a:buChar char="–"/>
            </a:pPr>
            <a:r>
              <a:rPr lang="en-US" dirty="0" smtClean="0"/>
              <a:t>interpret information in multiple ways</a:t>
            </a:r>
          </a:p>
          <a:p>
            <a:pPr lvl="1">
              <a:buFont typeface="Arial" charset="0"/>
              <a:buChar char="–"/>
            </a:pPr>
            <a:r>
              <a:rPr lang="en-US" dirty="0" smtClean="0"/>
              <a:t>change approaches and </a:t>
            </a:r>
          </a:p>
          <a:p>
            <a:pPr lvl="1">
              <a:buFont typeface="Arial" charset="0"/>
              <a:buChar char="–"/>
            </a:pPr>
            <a:r>
              <a:rPr lang="en-US" dirty="0" smtClean="0"/>
              <a:t>select a new strategy if the first one is not working.</a:t>
            </a:r>
          </a:p>
          <a:p>
            <a:pPr>
              <a:buFont typeface="Arial" charset="0"/>
              <a:buChar char="•"/>
            </a:pPr>
            <a:r>
              <a:rPr lang="en-US" dirty="0" smtClean="0"/>
              <a:t>Students must use knowledge from a variety of perspectives used in</a:t>
            </a:r>
          </a:p>
          <a:p>
            <a:pPr lvl="1">
              <a:buFont typeface="Arial" charset="0"/>
              <a:buChar char="–"/>
            </a:pPr>
            <a:r>
              <a:rPr lang="en-US" dirty="0" smtClean="0"/>
              <a:t>reading comprehension</a:t>
            </a:r>
          </a:p>
          <a:p>
            <a:pPr lvl="1">
              <a:buFont typeface="Arial" charset="0"/>
              <a:buChar char="–"/>
            </a:pPr>
            <a:r>
              <a:rPr lang="en-US" dirty="0" smtClean="0"/>
              <a:t>perspective taking in written language</a:t>
            </a:r>
          </a:p>
          <a:p>
            <a:pPr lvl="1">
              <a:buFont typeface="Arial" charset="0"/>
              <a:buChar char="–"/>
            </a:pPr>
            <a:r>
              <a:rPr lang="en-US" dirty="0" smtClean="0"/>
              <a:t>shifting topics of conversation</a:t>
            </a:r>
          </a:p>
          <a:p>
            <a:pPr lvl="1">
              <a:buFont typeface="Arial" charset="0"/>
              <a:buChar char="–"/>
            </a:pPr>
            <a:r>
              <a:rPr lang="en-US" dirty="0" smtClean="0"/>
              <a:t>topics of study within the school day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FF00"/>
                </a:solidFill>
              </a:rPr>
              <a:t>Cognitive Flexibility and Purposeful Behavior</a:t>
            </a:r>
            <a:endParaRPr lang="en-US" dirty="0">
              <a:solidFill>
                <a:srgbClr val="FFFF00"/>
              </a:solidFill>
            </a:endParaRPr>
          </a:p>
        </p:txBody>
      </p:sp>
      <p:sp>
        <p:nvSpPr>
          <p:cNvPr id="3" name="Content Placeholder 2"/>
          <p:cNvSpPr>
            <a:spLocks noGrp="1"/>
          </p:cNvSpPr>
          <p:nvPr>
            <p:ph idx="1"/>
          </p:nvPr>
        </p:nvSpPr>
        <p:spPr>
          <a:xfrm>
            <a:off x="457200" y="1600200"/>
            <a:ext cx="7239000" cy="4495800"/>
          </a:xfrm>
        </p:spPr>
        <p:txBody>
          <a:bodyPr>
            <a:normAutofit fontScale="92500" lnSpcReduction="10000"/>
          </a:bodyPr>
          <a:lstStyle/>
          <a:p>
            <a:pPr>
              <a:lnSpc>
                <a:spcPct val="80000"/>
              </a:lnSpc>
            </a:pPr>
            <a:r>
              <a:rPr lang="en-US" sz="2000" b="1" dirty="0" smtClean="0"/>
              <a:t>2-4 yrs</a:t>
            </a:r>
          </a:p>
          <a:p>
            <a:pPr lvl="1">
              <a:lnSpc>
                <a:spcPct val="80000"/>
              </a:lnSpc>
            </a:pPr>
            <a:r>
              <a:rPr lang="en-US" sz="2000" dirty="0" smtClean="0"/>
              <a:t>2 ½ yrs. knowledge of rules </a:t>
            </a:r>
          </a:p>
          <a:p>
            <a:pPr lvl="2">
              <a:lnSpc>
                <a:spcPct val="80000"/>
              </a:lnSpc>
            </a:pPr>
            <a:r>
              <a:rPr lang="en-US" sz="2000" dirty="0" smtClean="0"/>
              <a:t>unable to shift or alter behavior </a:t>
            </a:r>
          </a:p>
          <a:p>
            <a:pPr lvl="2">
              <a:lnSpc>
                <a:spcPct val="80000"/>
              </a:lnSpc>
            </a:pPr>
            <a:r>
              <a:rPr lang="en-US" sz="2000" dirty="0" smtClean="0"/>
              <a:t>rely on perseveration</a:t>
            </a:r>
          </a:p>
          <a:p>
            <a:pPr lvl="1">
              <a:lnSpc>
                <a:spcPct val="80000"/>
              </a:lnSpc>
            </a:pPr>
            <a:r>
              <a:rPr lang="en-US" sz="2000" dirty="0" smtClean="0"/>
              <a:t>3 yrs can shift behaviors to adapt to knowledge of rules but </a:t>
            </a:r>
          </a:p>
          <a:p>
            <a:pPr lvl="2">
              <a:lnSpc>
                <a:spcPct val="80000"/>
              </a:lnSpc>
            </a:pPr>
            <a:r>
              <a:rPr lang="en-US" sz="1700" dirty="0" smtClean="0"/>
              <a:t>only to one rule at a time</a:t>
            </a:r>
          </a:p>
          <a:p>
            <a:pPr lvl="1">
              <a:lnSpc>
                <a:spcPct val="80000"/>
              </a:lnSpc>
            </a:pPr>
            <a:r>
              <a:rPr lang="en-US" sz="2000" dirty="0" smtClean="0"/>
              <a:t>4 yrs begin to shift between two simple task sets </a:t>
            </a:r>
          </a:p>
          <a:p>
            <a:pPr lvl="2">
              <a:lnSpc>
                <a:spcPct val="80000"/>
              </a:lnSpc>
            </a:pPr>
            <a:r>
              <a:rPr lang="en-US" sz="1700" dirty="0" smtClean="0"/>
              <a:t>have difficulty when response sets increase in complexity</a:t>
            </a:r>
          </a:p>
          <a:p>
            <a:pPr lvl="1">
              <a:lnSpc>
                <a:spcPct val="80000"/>
              </a:lnSpc>
            </a:pPr>
            <a:r>
              <a:rPr lang="en-US" sz="2000" dirty="0" smtClean="0"/>
              <a:t>Greater task completion because of increased mental flexibility</a:t>
            </a:r>
            <a:endParaRPr lang="en-US" sz="2000" b="1" dirty="0" smtClean="0"/>
          </a:p>
          <a:p>
            <a:pPr>
              <a:lnSpc>
                <a:spcPct val="80000"/>
              </a:lnSpc>
            </a:pPr>
            <a:r>
              <a:rPr lang="en-US" sz="2000" b="1" dirty="0" smtClean="0"/>
              <a:t>5-6</a:t>
            </a:r>
          </a:p>
          <a:p>
            <a:pPr lvl="1">
              <a:lnSpc>
                <a:spcPct val="80000"/>
              </a:lnSpc>
            </a:pPr>
            <a:r>
              <a:rPr lang="en-US" sz="2000" dirty="0" smtClean="0"/>
              <a:t>difficulty shifting between multiple rules with verbal prompts</a:t>
            </a:r>
          </a:p>
          <a:p>
            <a:pPr lvl="1">
              <a:lnSpc>
                <a:spcPct val="80000"/>
              </a:lnSpc>
            </a:pPr>
            <a:r>
              <a:rPr lang="en-US" sz="2000" dirty="0" smtClean="0"/>
              <a:t>6 yr olds have sharp increase of mental flexibility </a:t>
            </a:r>
          </a:p>
          <a:p>
            <a:pPr lvl="1">
              <a:lnSpc>
                <a:spcPct val="80000"/>
              </a:lnSpc>
            </a:pPr>
            <a:r>
              <a:rPr lang="en-US" sz="2000" dirty="0" smtClean="0"/>
              <a:t>Perseveration decreases </a:t>
            </a:r>
          </a:p>
          <a:p>
            <a:pPr lvl="1">
              <a:lnSpc>
                <a:spcPct val="80000"/>
              </a:lnSpc>
            </a:pPr>
            <a:r>
              <a:rPr lang="en-US" sz="2000" dirty="0" smtClean="0"/>
              <a:t>Increasing ability to learn from mistakes and generate new strategies for solving simple problems</a:t>
            </a:r>
          </a:p>
          <a:p>
            <a:pPr>
              <a:lnSpc>
                <a:spcPct val="80000"/>
              </a:lnSpc>
              <a:buFontTx/>
              <a:buNone/>
            </a:pPr>
            <a:endParaRPr lang="en-US" sz="2000" b="1" dirty="0" smtClean="0"/>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FF00"/>
                </a:solidFill>
              </a:rPr>
              <a:t>Cognitive Flexibility&amp; Purposeful Behavior</a:t>
            </a:r>
            <a:endParaRPr lang="en-US" dirty="0">
              <a:solidFill>
                <a:srgbClr val="FFFF00"/>
              </a:solidFill>
            </a:endParaRPr>
          </a:p>
        </p:txBody>
      </p:sp>
      <p:sp>
        <p:nvSpPr>
          <p:cNvPr id="3" name="Content Placeholder 2"/>
          <p:cNvSpPr>
            <a:spLocks noGrp="1"/>
          </p:cNvSpPr>
          <p:nvPr>
            <p:ph idx="1"/>
          </p:nvPr>
        </p:nvSpPr>
        <p:spPr>
          <a:xfrm>
            <a:off x="533400" y="1752600"/>
            <a:ext cx="7467600" cy="4724400"/>
          </a:xfrm>
        </p:spPr>
        <p:txBody>
          <a:bodyPr>
            <a:normAutofit fontScale="92500" lnSpcReduction="10000"/>
          </a:bodyPr>
          <a:lstStyle/>
          <a:p>
            <a:pPr>
              <a:lnSpc>
                <a:spcPct val="80000"/>
              </a:lnSpc>
            </a:pPr>
            <a:r>
              <a:rPr lang="en-US" sz="2000" b="1" dirty="0" smtClean="0"/>
              <a:t>7-9 yrs</a:t>
            </a:r>
          </a:p>
          <a:p>
            <a:pPr lvl="1">
              <a:lnSpc>
                <a:spcPct val="80000"/>
              </a:lnSpc>
            </a:pPr>
            <a:r>
              <a:rPr lang="en-US" sz="2000" dirty="0" smtClean="0"/>
              <a:t>struggle with </a:t>
            </a:r>
            <a:r>
              <a:rPr lang="en-US" sz="1700" dirty="0" smtClean="0"/>
              <a:t>shifting behavior sets that are contingent on multiple demands</a:t>
            </a:r>
          </a:p>
          <a:p>
            <a:pPr lvl="1">
              <a:lnSpc>
                <a:spcPct val="80000"/>
              </a:lnSpc>
            </a:pPr>
            <a:r>
              <a:rPr lang="en-US" sz="2000" dirty="0" smtClean="0"/>
              <a:t>8 yrs increased </a:t>
            </a:r>
          </a:p>
          <a:p>
            <a:pPr lvl="2">
              <a:lnSpc>
                <a:spcPct val="80000"/>
              </a:lnSpc>
            </a:pPr>
            <a:r>
              <a:rPr lang="en-US" sz="1700" dirty="0" smtClean="0"/>
              <a:t>focused, sustained attention, </a:t>
            </a:r>
          </a:p>
          <a:p>
            <a:pPr lvl="2">
              <a:lnSpc>
                <a:spcPct val="80000"/>
              </a:lnSpc>
            </a:pPr>
            <a:r>
              <a:rPr lang="en-US" sz="1700" dirty="0" smtClean="0"/>
              <a:t>ability to shift attention</a:t>
            </a:r>
          </a:p>
          <a:p>
            <a:pPr lvl="1">
              <a:lnSpc>
                <a:spcPct val="80000"/>
              </a:lnSpc>
            </a:pPr>
            <a:r>
              <a:rPr lang="en-US" sz="2000" dirty="0" smtClean="0"/>
              <a:t>9 yrs  more success shifting from rules or sets depending on multiple or changing demands</a:t>
            </a:r>
          </a:p>
          <a:p>
            <a:pPr>
              <a:lnSpc>
                <a:spcPct val="80000"/>
              </a:lnSpc>
            </a:pPr>
            <a:r>
              <a:rPr lang="en-US" sz="2000" b="1" dirty="0" smtClean="0"/>
              <a:t>10-12 years</a:t>
            </a:r>
          </a:p>
          <a:p>
            <a:pPr lvl="1">
              <a:lnSpc>
                <a:spcPct val="80000"/>
              </a:lnSpc>
            </a:pPr>
            <a:r>
              <a:rPr lang="en-US" sz="2000" dirty="0" smtClean="0"/>
              <a:t>Improvement in ability to shift between multiple tasks </a:t>
            </a:r>
          </a:p>
          <a:p>
            <a:pPr lvl="1">
              <a:lnSpc>
                <a:spcPct val="80000"/>
              </a:lnSpc>
            </a:pPr>
            <a:r>
              <a:rPr lang="en-US" sz="2000" dirty="0" smtClean="0"/>
              <a:t>decline in perseveration.</a:t>
            </a:r>
          </a:p>
          <a:p>
            <a:pPr lvl="1">
              <a:lnSpc>
                <a:spcPct val="80000"/>
              </a:lnSpc>
            </a:pPr>
            <a:r>
              <a:rPr lang="en-US" sz="2000" dirty="0" smtClean="0"/>
              <a:t>greater ability to learn from mistakes </a:t>
            </a:r>
          </a:p>
          <a:p>
            <a:pPr lvl="1">
              <a:lnSpc>
                <a:spcPct val="80000"/>
              </a:lnSpc>
            </a:pPr>
            <a:r>
              <a:rPr lang="en-US" sz="2000" dirty="0" smtClean="0"/>
              <a:t>create alternative strategies for multidimensional problems</a:t>
            </a:r>
          </a:p>
          <a:p>
            <a:pPr>
              <a:lnSpc>
                <a:spcPct val="80000"/>
              </a:lnSpc>
            </a:pPr>
            <a:r>
              <a:rPr lang="en-US" sz="2000" b="1" dirty="0" smtClean="0"/>
              <a:t>Adolescence</a:t>
            </a:r>
          </a:p>
          <a:p>
            <a:pPr lvl="1">
              <a:lnSpc>
                <a:spcPct val="80000"/>
              </a:lnSpc>
            </a:pPr>
            <a:r>
              <a:rPr lang="en-US" sz="2000" dirty="0" smtClean="0"/>
              <a:t>Cognitive flexibility is fairly mature</a:t>
            </a:r>
          </a:p>
          <a:p>
            <a:pPr lvl="1">
              <a:lnSpc>
                <a:spcPct val="80000"/>
              </a:lnSpc>
            </a:pPr>
            <a:r>
              <a:rPr lang="en-US" sz="2000" dirty="0" smtClean="0"/>
              <a:t>Perseveration is rare</a:t>
            </a:r>
          </a:p>
          <a:p>
            <a:pPr lvl="1">
              <a:lnSpc>
                <a:spcPct val="80000"/>
              </a:lnSpc>
            </a:pPr>
            <a:r>
              <a:rPr lang="en-US" sz="2000" dirty="0" smtClean="0"/>
              <a:t>Flexibility or the ability to change between  performance demands and initiate deliberate behaviors is greatly improved</a:t>
            </a:r>
            <a:endParaRPr lang="en-US" sz="2000" b="1" dirty="0" smtClean="0"/>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rmAutofit fontScale="90000"/>
          </a:bodyPr>
          <a:lstStyle/>
          <a:p>
            <a:r>
              <a:rPr lang="en-US" dirty="0" smtClean="0">
                <a:solidFill>
                  <a:srgbClr val="FFFF00"/>
                </a:solidFill>
              </a:rPr>
              <a:t>Strategies and Interventions for specific areas</a:t>
            </a:r>
            <a:endParaRPr lang="en-US" dirty="0">
              <a:solidFill>
                <a:srgbClr val="FFFF00"/>
              </a:solidFill>
            </a:endParaRPr>
          </a:p>
        </p:txBody>
      </p:sp>
      <p:sp>
        <p:nvSpPr>
          <p:cNvPr id="3" name="Content Placeholder 2"/>
          <p:cNvSpPr>
            <a:spLocks noGrp="1"/>
          </p:cNvSpPr>
          <p:nvPr>
            <p:ph idx="1"/>
          </p:nvPr>
        </p:nvSpPr>
        <p:spPr>
          <a:xfrm>
            <a:off x="457200" y="1981200"/>
            <a:ext cx="7467600" cy="4876800"/>
          </a:xfrm>
        </p:spPr>
        <p:txBody>
          <a:bodyPr>
            <a:normAutofit fontScale="92500" lnSpcReduction="10000"/>
          </a:bodyPr>
          <a:lstStyle/>
          <a:p>
            <a:r>
              <a:rPr lang="en-US" dirty="0" smtClean="0"/>
              <a:t>Inhibit</a:t>
            </a:r>
          </a:p>
          <a:p>
            <a:r>
              <a:rPr lang="en-US" dirty="0" smtClean="0"/>
              <a:t>Shift</a:t>
            </a:r>
          </a:p>
          <a:p>
            <a:r>
              <a:rPr lang="en-US" dirty="0" smtClean="0"/>
              <a:t>Emotional Control</a:t>
            </a:r>
          </a:p>
          <a:p>
            <a:r>
              <a:rPr lang="en-US" dirty="0" smtClean="0"/>
              <a:t>Initiate</a:t>
            </a:r>
          </a:p>
          <a:p>
            <a:r>
              <a:rPr lang="en-US" dirty="0" smtClean="0"/>
              <a:t>Working Memory</a:t>
            </a:r>
          </a:p>
          <a:p>
            <a:r>
              <a:rPr lang="en-US" dirty="0" smtClean="0"/>
              <a:t>Planning</a:t>
            </a:r>
          </a:p>
          <a:p>
            <a:r>
              <a:rPr lang="en-US" dirty="0" smtClean="0"/>
              <a:t>Organization of materials</a:t>
            </a:r>
          </a:p>
          <a:p>
            <a:r>
              <a:rPr lang="en-US" dirty="0" smtClean="0"/>
              <a:t>Self Monitoring</a:t>
            </a:r>
          </a:p>
          <a:p>
            <a:pPr>
              <a:buNone/>
            </a:pPr>
            <a:r>
              <a:rPr lang="en-US" sz="1400" dirty="0" smtClean="0"/>
              <a:t>                                      </a:t>
            </a:r>
          </a:p>
          <a:p>
            <a:pPr>
              <a:buNone/>
            </a:pPr>
            <a:endParaRPr lang="en-US" sz="1400" dirty="0" smtClean="0"/>
          </a:p>
          <a:p>
            <a:pPr>
              <a:buNone/>
            </a:pPr>
            <a:endParaRPr lang="en-US" sz="1400" dirty="0" smtClean="0"/>
          </a:p>
          <a:p>
            <a:pPr>
              <a:buNone/>
            </a:pPr>
            <a:r>
              <a:rPr lang="en-US" sz="1400" dirty="0" smtClean="0"/>
              <a:t> Based on the work of Gerard A. Gioia, Peter K. Isquith, Steven C. Guy &amp; Lauren Kenworthy.  </a:t>
            </a:r>
            <a:endParaRPr lang="en-US" sz="1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Behavioral Definitions &amp; Expression of Dysfunction</a:t>
            </a:r>
            <a:endParaRPr lang="en-US" dirty="0">
              <a:solidFill>
                <a:srgbClr val="FFFF00"/>
              </a:solidFill>
            </a:endParaRPr>
          </a:p>
        </p:txBody>
      </p:sp>
      <p:sp>
        <p:nvSpPr>
          <p:cNvPr id="3" name="Content Placeholder 2"/>
          <p:cNvSpPr>
            <a:spLocks noGrp="1"/>
          </p:cNvSpPr>
          <p:nvPr>
            <p:ph sz="half" idx="1"/>
          </p:nvPr>
        </p:nvSpPr>
        <p:spPr/>
        <p:txBody>
          <a:bodyPr>
            <a:normAutofit lnSpcReduction="10000"/>
          </a:bodyPr>
          <a:lstStyle/>
          <a:p>
            <a:r>
              <a:rPr lang="en-US" i="1" dirty="0" smtClean="0"/>
              <a:t>Inhibit</a:t>
            </a:r>
            <a:r>
              <a:rPr lang="en-US" dirty="0" smtClean="0"/>
              <a:t> – The ability to not act on impulse or appropriately. Stop one’s own activity at the proper time.</a:t>
            </a:r>
          </a:p>
          <a:p>
            <a:r>
              <a:rPr lang="en-US" i="1" dirty="0" smtClean="0"/>
              <a:t>Shift </a:t>
            </a:r>
            <a:r>
              <a:rPr lang="en-US" dirty="0" smtClean="0"/>
              <a:t>– Freely moving from one situation, activity, or aspect of a problem to another as the situation demands.</a:t>
            </a:r>
            <a:endParaRPr lang="en-US" dirty="0"/>
          </a:p>
        </p:txBody>
      </p:sp>
      <p:sp>
        <p:nvSpPr>
          <p:cNvPr id="4" name="Content Placeholder 3"/>
          <p:cNvSpPr>
            <a:spLocks noGrp="1"/>
          </p:cNvSpPr>
          <p:nvPr>
            <p:ph sz="half" idx="2"/>
          </p:nvPr>
        </p:nvSpPr>
        <p:spPr/>
        <p:txBody>
          <a:bodyPr>
            <a:normAutofit lnSpcReduction="10000"/>
          </a:bodyPr>
          <a:lstStyle/>
          <a:p>
            <a:r>
              <a:rPr lang="en-US" dirty="0" smtClean="0"/>
              <a:t>Has trouble “putting the brakes” on her behavior. Acts without thinking.</a:t>
            </a:r>
          </a:p>
          <a:p>
            <a:endParaRPr lang="en-US" dirty="0" smtClean="0"/>
          </a:p>
          <a:p>
            <a:endParaRPr lang="en-US" dirty="0" smtClean="0"/>
          </a:p>
          <a:p>
            <a:r>
              <a:rPr lang="en-US" dirty="0" smtClean="0"/>
              <a:t>Gets stuck on a topic or tends to perseverate.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1417637"/>
            <a:ext cx="4038600" cy="5440363"/>
          </a:xfrm>
        </p:spPr>
        <p:txBody>
          <a:bodyPr>
            <a:normAutofit/>
          </a:bodyPr>
          <a:lstStyle/>
          <a:p>
            <a:r>
              <a:rPr lang="en-US" i="1" dirty="0" smtClean="0"/>
              <a:t>Emotional Control </a:t>
            </a:r>
            <a:r>
              <a:rPr lang="en-US" dirty="0" smtClean="0"/>
              <a:t>– Modulating / controlling one’s own emotional response appropriate to the situation or stressor.</a:t>
            </a:r>
          </a:p>
          <a:p>
            <a:endParaRPr lang="en-US" dirty="0" smtClean="0"/>
          </a:p>
          <a:p>
            <a:r>
              <a:rPr lang="en-US" i="1" dirty="0" smtClean="0"/>
              <a:t>Initiate</a:t>
            </a:r>
            <a:r>
              <a:rPr lang="en-US" dirty="0" smtClean="0"/>
              <a:t> – Beginning a task or activity.</a:t>
            </a:r>
          </a:p>
          <a:p>
            <a:endParaRPr lang="en-US" sz="2400" dirty="0"/>
          </a:p>
        </p:txBody>
      </p:sp>
      <p:sp>
        <p:nvSpPr>
          <p:cNvPr id="4" name="Content Placeholder 3"/>
          <p:cNvSpPr>
            <a:spLocks noGrp="1"/>
          </p:cNvSpPr>
          <p:nvPr>
            <p:ph sz="half" idx="2"/>
          </p:nvPr>
        </p:nvSpPr>
        <p:spPr>
          <a:xfrm>
            <a:off x="4419600" y="1417637"/>
            <a:ext cx="4038600" cy="5440363"/>
          </a:xfrm>
        </p:spPr>
        <p:txBody>
          <a:bodyPr>
            <a:normAutofit/>
          </a:bodyPr>
          <a:lstStyle/>
          <a:p>
            <a:r>
              <a:rPr lang="en-US" dirty="0" smtClean="0"/>
              <a:t>Is too easily upset, small events trigger big emotional response, explosive.</a:t>
            </a:r>
          </a:p>
          <a:p>
            <a:endParaRPr lang="en-US" dirty="0" smtClean="0"/>
          </a:p>
          <a:p>
            <a:endParaRPr lang="en-US" dirty="0" smtClean="0"/>
          </a:p>
          <a:p>
            <a:endParaRPr lang="en-US" dirty="0" smtClean="0"/>
          </a:p>
          <a:p>
            <a:r>
              <a:rPr lang="en-US" dirty="0" smtClean="0"/>
              <a:t>Has trouble getting started on homework or chores.</a:t>
            </a:r>
          </a:p>
          <a:p>
            <a:endParaRPr lang="en-US" sz="2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828800"/>
            <a:ext cx="3657600" cy="4525963"/>
          </a:xfrm>
        </p:spPr>
        <p:txBody>
          <a:bodyPr/>
          <a:lstStyle/>
          <a:p>
            <a:r>
              <a:rPr lang="en-US" i="1" dirty="0" smtClean="0"/>
              <a:t>Working Memory </a:t>
            </a:r>
            <a:r>
              <a:rPr lang="en-US" dirty="0" smtClean="0"/>
              <a:t>– The process of holding information in mind for the purpose of completing a specific and related task.</a:t>
            </a:r>
          </a:p>
          <a:p>
            <a:endParaRPr lang="en-US" dirty="0"/>
          </a:p>
        </p:txBody>
      </p:sp>
      <p:sp>
        <p:nvSpPr>
          <p:cNvPr id="4" name="Content Placeholder 3"/>
          <p:cNvSpPr>
            <a:spLocks noGrp="1"/>
          </p:cNvSpPr>
          <p:nvPr>
            <p:ph sz="half" idx="2"/>
          </p:nvPr>
        </p:nvSpPr>
        <p:spPr>
          <a:xfrm>
            <a:off x="4267200" y="1828800"/>
            <a:ext cx="3657600" cy="4525963"/>
          </a:xfrm>
        </p:spPr>
        <p:txBody>
          <a:bodyPr/>
          <a:lstStyle/>
          <a:p>
            <a:r>
              <a:rPr lang="en-US" dirty="0" smtClean="0"/>
              <a:t>Has trouble remembering things, even for a few minutes; when sent to get something, forgets what he is supposed to get.</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81000" y="1874837"/>
            <a:ext cx="4038600" cy="4830763"/>
          </a:xfrm>
        </p:spPr>
        <p:txBody>
          <a:bodyPr>
            <a:normAutofit/>
          </a:bodyPr>
          <a:lstStyle/>
          <a:p>
            <a:r>
              <a:rPr lang="en-US" i="1" dirty="0" smtClean="0"/>
              <a:t>Planning</a:t>
            </a:r>
            <a:r>
              <a:rPr lang="en-US" dirty="0" smtClean="0"/>
              <a:t> – Anticipating future events, setting goals, and developing appropriate steps ahead of time to carry out an associated task or action.</a:t>
            </a:r>
          </a:p>
          <a:p>
            <a:endParaRPr lang="en-US" dirty="0" smtClean="0"/>
          </a:p>
        </p:txBody>
      </p:sp>
      <p:sp>
        <p:nvSpPr>
          <p:cNvPr id="4" name="Content Placeholder 3"/>
          <p:cNvSpPr>
            <a:spLocks noGrp="1"/>
          </p:cNvSpPr>
          <p:nvPr>
            <p:ph sz="half" idx="2"/>
          </p:nvPr>
        </p:nvSpPr>
        <p:spPr>
          <a:xfrm>
            <a:off x="4572000" y="1874837"/>
            <a:ext cx="4038600" cy="4906963"/>
          </a:xfrm>
        </p:spPr>
        <p:txBody>
          <a:bodyPr>
            <a:normAutofit/>
          </a:bodyPr>
          <a:lstStyle/>
          <a:p>
            <a:r>
              <a:rPr lang="en-US" dirty="0" smtClean="0"/>
              <a:t>Starts assignments at the last minute, does not think ahead about possible problems.</a:t>
            </a:r>
          </a:p>
          <a:p>
            <a:endParaRPr lang="en-US" dirty="0"/>
          </a:p>
          <a:p>
            <a:endParaRPr lang="en-US" sz="2400" dirty="0" smtClean="0"/>
          </a:p>
          <a:p>
            <a:endParaRPr lang="en-US" sz="2400" dirty="0" smtClean="0"/>
          </a:p>
          <a:p>
            <a:pPr>
              <a:buNone/>
            </a:pP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Executive Functioning </a:t>
            </a:r>
            <a:endParaRPr lang="en-US" dirty="0">
              <a:solidFill>
                <a:srgbClr val="FFFF00"/>
              </a:solidFill>
            </a:endParaRPr>
          </a:p>
        </p:txBody>
      </p:sp>
      <p:sp>
        <p:nvSpPr>
          <p:cNvPr id="3" name="Content Placeholder 2"/>
          <p:cNvSpPr>
            <a:spLocks noGrp="1"/>
          </p:cNvSpPr>
          <p:nvPr>
            <p:ph idx="1"/>
          </p:nvPr>
        </p:nvSpPr>
        <p:spPr>
          <a:xfrm>
            <a:off x="533400" y="1981200"/>
            <a:ext cx="7467600" cy="4525963"/>
          </a:xfrm>
        </p:spPr>
        <p:txBody>
          <a:bodyPr>
            <a:normAutofit fontScale="92500" lnSpcReduction="10000"/>
          </a:bodyPr>
          <a:lstStyle/>
          <a:p>
            <a:r>
              <a:rPr lang="en-US" dirty="0" smtClean="0"/>
              <a:t>The executive functions all serve a "command and control" function; they can be viewed as the "conductor" of all cognitive skills. </a:t>
            </a:r>
          </a:p>
          <a:p>
            <a:r>
              <a:rPr lang="en-US" dirty="0" smtClean="0"/>
              <a:t>Executive functions help you manage life tasks of all types. For example, executive functions let you organize a trip, a research project, a paper for school, and how to get dressed in the morning. </a:t>
            </a:r>
          </a:p>
          <a:p>
            <a:pPr algn="r">
              <a:buNone/>
            </a:pPr>
            <a:endParaRPr lang="en-US" sz="1000" dirty="0" smtClean="0"/>
          </a:p>
          <a:p>
            <a:pPr algn="r">
              <a:buNone/>
            </a:pPr>
            <a:endParaRPr lang="en-US" sz="1000" dirty="0"/>
          </a:p>
          <a:p>
            <a:pPr algn="r">
              <a:buNone/>
            </a:pPr>
            <a:endParaRPr lang="en-US" sz="1000" dirty="0" smtClean="0"/>
          </a:p>
          <a:p>
            <a:pPr algn="r">
              <a:buNone/>
            </a:pPr>
            <a:r>
              <a:rPr lang="en-US" sz="1300" dirty="0" err="1" smtClean="0"/>
              <a:t>wwline.orw.ldong</a:t>
            </a:r>
            <a:endParaRPr lang="en-US" sz="13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half" idx="1"/>
          </p:nvPr>
        </p:nvSpPr>
        <p:spPr/>
        <p:txBody>
          <a:bodyPr>
            <a:normAutofit fontScale="92500" lnSpcReduction="20000"/>
          </a:bodyPr>
          <a:lstStyle/>
          <a:p>
            <a:r>
              <a:rPr lang="en-US" i="1" dirty="0" smtClean="0"/>
              <a:t>Organization</a:t>
            </a:r>
            <a:r>
              <a:rPr lang="en-US" dirty="0" smtClean="0"/>
              <a:t> – Establishing or maintaining order in an activity or place; carrying out a task in a systematic manner.</a:t>
            </a:r>
          </a:p>
          <a:p>
            <a:endParaRPr lang="en-US" dirty="0" smtClean="0"/>
          </a:p>
          <a:p>
            <a:r>
              <a:rPr lang="en-US" dirty="0" smtClean="0"/>
              <a:t>Self Monitoring – Checking one’s own actions during, or shortly after finishing the task / activity to assure appropriate attainment of goal.</a:t>
            </a:r>
          </a:p>
          <a:p>
            <a:endParaRPr lang="en-US" dirty="0"/>
          </a:p>
        </p:txBody>
      </p:sp>
      <p:sp>
        <p:nvSpPr>
          <p:cNvPr id="4" name="Content Placeholder 3"/>
          <p:cNvSpPr>
            <a:spLocks noGrp="1"/>
          </p:cNvSpPr>
          <p:nvPr>
            <p:ph sz="half" idx="2"/>
          </p:nvPr>
        </p:nvSpPr>
        <p:spPr/>
        <p:txBody>
          <a:bodyPr>
            <a:normAutofit fontScale="92500" lnSpcReduction="20000"/>
          </a:bodyPr>
          <a:lstStyle/>
          <a:p>
            <a:r>
              <a:rPr lang="en-US" dirty="0" smtClean="0"/>
              <a:t>Scattered, disorganized approach to solving a problem, easily overwhelmed by large tasks or assignments.</a:t>
            </a:r>
          </a:p>
          <a:p>
            <a:endParaRPr lang="en-US" dirty="0" smtClean="0"/>
          </a:p>
          <a:p>
            <a:r>
              <a:rPr lang="en-US" dirty="0" smtClean="0"/>
              <a:t>Does not check for mistakes, unaware of her own behavior and its impact on others.</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Inhibit</a:t>
            </a:r>
            <a:endParaRPr lang="en-US" dirty="0">
              <a:solidFill>
                <a:srgbClr val="FFFF00"/>
              </a:solidFill>
            </a:endParaRPr>
          </a:p>
        </p:txBody>
      </p:sp>
      <p:sp>
        <p:nvSpPr>
          <p:cNvPr id="3" name="Content Placeholder 2"/>
          <p:cNvSpPr>
            <a:spLocks noGrp="1"/>
          </p:cNvSpPr>
          <p:nvPr>
            <p:ph sz="half" idx="1"/>
          </p:nvPr>
        </p:nvSpPr>
        <p:spPr/>
        <p:txBody>
          <a:bodyPr>
            <a:normAutofit fontScale="92500"/>
          </a:bodyPr>
          <a:lstStyle/>
          <a:p>
            <a:r>
              <a:rPr lang="en-US" sz="3500" dirty="0" smtClean="0"/>
              <a:t>External Structure</a:t>
            </a:r>
          </a:p>
          <a:p>
            <a:pPr lvl="1"/>
            <a:r>
              <a:rPr lang="en-US" sz="2800" dirty="0" smtClean="0"/>
              <a:t>Provide explicit, extensive and / or clear set of rules and expectations and review frequently.</a:t>
            </a:r>
          </a:p>
          <a:p>
            <a:pPr lvl="1"/>
            <a:r>
              <a:rPr lang="en-US" sz="2800" dirty="0" smtClean="0"/>
              <a:t>Limit distractions.</a:t>
            </a:r>
          </a:p>
        </p:txBody>
      </p:sp>
      <p:sp>
        <p:nvSpPr>
          <p:cNvPr id="4" name="Content Placeholder 3"/>
          <p:cNvSpPr>
            <a:spLocks noGrp="1"/>
          </p:cNvSpPr>
          <p:nvPr>
            <p:ph sz="half" idx="2"/>
          </p:nvPr>
        </p:nvSpPr>
        <p:spPr/>
        <p:txBody>
          <a:bodyPr>
            <a:normAutofit fontScale="92500"/>
          </a:bodyPr>
          <a:lstStyle/>
          <a:p>
            <a:pPr lvl="1"/>
            <a:r>
              <a:rPr lang="en-US" sz="2800" dirty="0" smtClean="0"/>
              <a:t>Reduce homework requirements to student’s capabilities.</a:t>
            </a:r>
          </a:p>
          <a:p>
            <a:pPr lvl="1"/>
            <a:r>
              <a:rPr lang="en-US" sz="2800" dirty="0" smtClean="0"/>
              <a:t>Consistent, structured environment.</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Inhibit</a:t>
            </a:r>
            <a:endParaRPr lang="en-US" dirty="0">
              <a:solidFill>
                <a:srgbClr val="FFFF00"/>
              </a:solidFill>
            </a:endParaRPr>
          </a:p>
        </p:txBody>
      </p:sp>
      <p:sp>
        <p:nvSpPr>
          <p:cNvPr id="3" name="Content Placeholder 2"/>
          <p:cNvSpPr>
            <a:spLocks noGrp="1"/>
          </p:cNvSpPr>
          <p:nvPr>
            <p:ph sz="half" idx="1"/>
          </p:nvPr>
        </p:nvSpPr>
        <p:spPr/>
        <p:txBody>
          <a:bodyPr>
            <a:normAutofit lnSpcReduction="10000"/>
          </a:bodyPr>
          <a:lstStyle/>
          <a:p>
            <a:r>
              <a:rPr lang="en-US" sz="3200" dirty="0" smtClean="0"/>
              <a:t>Student Based</a:t>
            </a:r>
          </a:p>
          <a:p>
            <a:pPr lvl="1"/>
            <a:r>
              <a:rPr lang="en-US" sz="2800" dirty="0" smtClean="0"/>
              <a:t>Teach response delay techniques, such as counting before responding.</a:t>
            </a:r>
          </a:p>
          <a:p>
            <a:pPr lvl="1"/>
            <a:r>
              <a:rPr lang="en-US" sz="2800" dirty="0" smtClean="0"/>
              <a:t>Stop and Think methods.</a:t>
            </a:r>
          </a:p>
          <a:p>
            <a:pPr lvl="1"/>
            <a:r>
              <a:rPr lang="en-US" sz="2800" dirty="0" smtClean="0"/>
              <a:t>Frequent breaks.</a:t>
            </a:r>
          </a:p>
        </p:txBody>
      </p:sp>
      <p:sp>
        <p:nvSpPr>
          <p:cNvPr id="4" name="Content Placeholder 3"/>
          <p:cNvSpPr>
            <a:spLocks noGrp="1"/>
          </p:cNvSpPr>
          <p:nvPr>
            <p:ph sz="half" idx="2"/>
          </p:nvPr>
        </p:nvSpPr>
        <p:spPr/>
        <p:txBody>
          <a:bodyPr>
            <a:normAutofit lnSpcReduction="10000"/>
          </a:bodyPr>
          <a:lstStyle/>
          <a:p>
            <a:pPr lvl="1"/>
            <a:r>
              <a:rPr lang="en-US" sz="2800" dirty="0" smtClean="0"/>
              <a:t>Peer role models, cross age tutoring.</a:t>
            </a:r>
          </a:p>
          <a:p>
            <a:pPr lvl="1"/>
            <a:r>
              <a:rPr lang="en-US" sz="2800" dirty="0" smtClean="0"/>
              <a:t>Limit time in unstructured settings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Shift</a:t>
            </a:r>
            <a:endParaRPr lang="en-US" dirty="0">
              <a:solidFill>
                <a:srgbClr val="FFFF00"/>
              </a:solidFill>
            </a:endParaRPr>
          </a:p>
        </p:txBody>
      </p:sp>
      <p:sp>
        <p:nvSpPr>
          <p:cNvPr id="3" name="Content Placeholder 2"/>
          <p:cNvSpPr>
            <a:spLocks noGrp="1"/>
          </p:cNvSpPr>
          <p:nvPr>
            <p:ph sz="half" idx="1"/>
          </p:nvPr>
        </p:nvSpPr>
        <p:spPr/>
        <p:txBody>
          <a:bodyPr>
            <a:normAutofit fontScale="85000" lnSpcReduction="10000"/>
          </a:bodyPr>
          <a:lstStyle/>
          <a:p>
            <a:r>
              <a:rPr lang="en-US" sz="3500" dirty="0" smtClean="0"/>
              <a:t>External Structure</a:t>
            </a:r>
          </a:p>
          <a:p>
            <a:pPr lvl="1"/>
            <a:r>
              <a:rPr lang="en-US" sz="2800" dirty="0" smtClean="0"/>
              <a:t>Develop a set of positive routines and a set of alternative routines to build in appearance of flexibility.</a:t>
            </a:r>
          </a:p>
          <a:p>
            <a:pPr lvl="1"/>
            <a:r>
              <a:rPr lang="en-US" sz="2800" dirty="0" smtClean="0"/>
              <a:t>External prompting, e.g.,  use cue cards, visual schedules etc.</a:t>
            </a:r>
          </a:p>
        </p:txBody>
      </p:sp>
      <p:sp>
        <p:nvSpPr>
          <p:cNvPr id="4" name="Content Placeholder 3"/>
          <p:cNvSpPr>
            <a:spLocks noGrp="1"/>
          </p:cNvSpPr>
          <p:nvPr>
            <p:ph sz="half" idx="2"/>
          </p:nvPr>
        </p:nvSpPr>
        <p:spPr/>
        <p:txBody>
          <a:bodyPr>
            <a:normAutofit fontScale="85000" lnSpcReduction="10000"/>
          </a:bodyPr>
          <a:lstStyle/>
          <a:p>
            <a:pPr lvl="1"/>
            <a:endParaRPr lang="en-US" sz="2800" dirty="0" smtClean="0"/>
          </a:p>
          <a:p>
            <a:pPr lvl="1"/>
            <a:endParaRPr lang="en-US" sz="2800" dirty="0" smtClean="0"/>
          </a:p>
          <a:p>
            <a:pPr lvl="1"/>
            <a:r>
              <a:rPr lang="en-US" sz="2800" dirty="0" smtClean="0"/>
              <a:t>Generate multiple ways to solve a problem / dispute.</a:t>
            </a:r>
          </a:p>
          <a:p>
            <a:pPr lvl="1"/>
            <a:r>
              <a:rPr lang="en-US" sz="2800" dirty="0" smtClean="0"/>
              <a:t>Discuss multiple word meanings in jokes and riddles.</a:t>
            </a:r>
          </a:p>
          <a:p>
            <a:pPr>
              <a:buNone/>
            </a:pPr>
            <a:endParaRPr lang="en-US" sz="28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Shift</a:t>
            </a:r>
            <a:endParaRPr lang="en-US" dirty="0">
              <a:solidFill>
                <a:srgbClr val="FFFF00"/>
              </a:solidFill>
            </a:endParaRPr>
          </a:p>
        </p:txBody>
      </p:sp>
      <p:sp>
        <p:nvSpPr>
          <p:cNvPr id="3" name="Content Placeholder 2"/>
          <p:cNvSpPr>
            <a:spLocks noGrp="1"/>
          </p:cNvSpPr>
          <p:nvPr>
            <p:ph sz="half" idx="1"/>
          </p:nvPr>
        </p:nvSpPr>
        <p:spPr/>
        <p:txBody>
          <a:bodyPr>
            <a:normAutofit lnSpcReduction="10000"/>
          </a:bodyPr>
          <a:lstStyle/>
          <a:p>
            <a:r>
              <a:rPr lang="en-US" sz="3200" dirty="0" smtClean="0"/>
              <a:t>Student Based</a:t>
            </a:r>
          </a:p>
          <a:p>
            <a:pPr lvl="1"/>
            <a:r>
              <a:rPr lang="en-US" sz="2800" dirty="0" smtClean="0"/>
              <a:t>Two minute warning.</a:t>
            </a:r>
          </a:p>
          <a:p>
            <a:pPr lvl="1"/>
            <a:r>
              <a:rPr lang="en-US" sz="2800" dirty="0" smtClean="0"/>
              <a:t>Make change in activity another routine.</a:t>
            </a:r>
          </a:p>
          <a:p>
            <a:pPr lvl="1"/>
            <a:r>
              <a:rPr lang="en-US" sz="2800" dirty="0" smtClean="0"/>
              <a:t>Set time limits.</a:t>
            </a:r>
          </a:p>
          <a:p>
            <a:endParaRPr lang="en-US" dirty="0"/>
          </a:p>
        </p:txBody>
      </p:sp>
      <p:sp>
        <p:nvSpPr>
          <p:cNvPr id="4" name="Content Placeholder 3"/>
          <p:cNvSpPr>
            <a:spLocks noGrp="1"/>
          </p:cNvSpPr>
          <p:nvPr>
            <p:ph sz="half" idx="2"/>
          </p:nvPr>
        </p:nvSpPr>
        <p:spPr/>
        <p:txBody>
          <a:bodyPr>
            <a:normAutofit lnSpcReduction="10000"/>
          </a:bodyPr>
          <a:lstStyle/>
          <a:p>
            <a:pPr lvl="1"/>
            <a:endParaRPr lang="en-US" sz="2800" dirty="0" smtClean="0"/>
          </a:p>
          <a:p>
            <a:pPr lvl="1"/>
            <a:r>
              <a:rPr lang="en-US" sz="2800" dirty="0" smtClean="0"/>
              <a:t>Place changes in schedule on calendar and draw attention to them.</a:t>
            </a:r>
          </a:p>
          <a:p>
            <a:pPr lvl="1"/>
            <a:r>
              <a:rPr lang="en-US" sz="2800" dirty="0" smtClean="0"/>
              <a:t>Compare current situations to previous ones (compare and contrast).</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467600" cy="1143000"/>
          </a:xfrm>
        </p:spPr>
        <p:txBody>
          <a:bodyPr/>
          <a:lstStyle/>
          <a:p>
            <a:r>
              <a:rPr lang="en-US" dirty="0" smtClean="0">
                <a:solidFill>
                  <a:srgbClr val="FFFF00"/>
                </a:solidFill>
              </a:rPr>
              <a:t>Emotional Control</a:t>
            </a:r>
            <a:endParaRPr lang="en-US" dirty="0">
              <a:solidFill>
                <a:srgbClr val="FFFF00"/>
              </a:solidFill>
            </a:endParaRPr>
          </a:p>
        </p:txBody>
      </p:sp>
      <p:sp>
        <p:nvSpPr>
          <p:cNvPr id="3" name="Content Placeholder 2"/>
          <p:cNvSpPr>
            <a:spLocks noGrp="1"/>
          </p:cNvSpPr>
          <p:nvPr>
            <p:ph sz="half" idx="1"/>
          </p:nvPr>
        </p:nvSpPr>
        <p:spPr>
          <a:xfrm>
            <a:off x="457200" y="2332037"/>
            <a:ext cx="3657600" cy="4525963"/>
          </a:xfrm>
        </p:spPr>
        <p:txBody>
          <a:bodyPr/>
          <a:lstStyle/>
          <a:p>
            <a:r>
              <a:rPr lang="en-US" dirty="0" smtClean="0"/>
              <a:t>External Structure</a:t>
            </a:r>
          </a:p>
          <a:p>
            <a:pPr lvl="1"/>
            <a:r>
              <a:rPr lang="en-US" dirty="0" smtClean="0"/>
              <a:t>Manage antecedents.</a:t>
            </a:r>
          </a:p>
          <a:p>
            <a:pPr lvl="1"/>
            <a:r>
              <a:rPr lang="en-US" dirty="0" smtClean="0"/>
              <a:t>Model appropriate behavior.</a:t>
            </a:r>
          </a:p>
        </p:txBody>
      </p:sp>
      <p:sp>
        <p:nvSpPr>
          <p:cNvPr id="4" name="Content Placeholder 3"/>
          <p:cNvSpPr>
            <a:spLocks noGrp="1"/>
          </p:cNvSpPr>
          <p:nvPr>
            <p:ph sz="half" idx="2"/>
          </p:nvPr>
        </p:nvSpPr>
        <p:spPr>
          <a:xfrm>
            <a:off x="4267200" y="2332037"/>
            <a:ext cx="3657600" cy="4525963"/>
          </a:xfrm>
        </p:spPr>
        <p:txBody>
          <a:bodyPr/>
          <a:lstStyle/>
          <a:p>
            <a:pPr marL="342900" lvl="1" indent="-342900"/>
            <a:endParaRPr lang="en-US" dirty="0" smtClean="0"/>
          </a:p>
          <a:p>
            <a:pPr marL="342900" lvl="1" indent="-342900"/>
            <a:r>
              <a:rPr lang="en-US" dirty="0" smtClean="0"/>
              <a:t>If student responds with emotional outburst to school work, consider returning to mastery level or adjust academic demands.</a:t>
            </a:r>
          </a:p>
          <a:p>
            <a:pPr marL="342900" lvl="1" indent="-342900"/>
            <a:endParaRPr lang="en-US" dirty="0" smtClean="0"/>
          </a:p>
          <a:p>
            <a:pPr marL="342900" lvl="1" indent="-342900">
              <a:buNone/>
            </a:pP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467600" cy="1143000"/>
          </a:xfrm>
        </p:spPr>
        <p:txBody>
          <a:bodyPr/>
          <a:lstStyle/>
          <a:p>
            <a:r>
              <a:rPr lang="en-US" dirty="0" smtClean="0">
                <a:solidFill>
                  <a:srgbClr val="FFFF00"/>
                </a:solidFill>
              </a:rPr>
              <a:t>Emotional Control</a:t>
            </a:r>
            <a:endParaRPr lang="en-US" dirty="0">
              <a:solidFill>
                <a:srgbClr val="FFFF00"/>
              </a:solidFill>
            </a:endParaRPr>
          </a:p>
        </p:txBody>
      </p:sp>
      <p:sp>
        <p:nvSpPr>
          <p:cNvPr id="3" name="Content Placeholder 2"/>
          <p:cNvSpPr>
            <a:spLocks noGrp="1"/>
          </p:cNvSpPr>
          <p:nvPr>
            <p:ph sz="half" idx="1"/>
          </p:nvPr>
        </p:nvSpPr>
        <p:spPr>
          <a:xfrm>
            <a:off x="457200" y="2133600"/>
            <a:ext cx="3657600" cy="4525963"/>
          </a:xfrm>
        </p:spPr>
        <p:txBody>
          <a:bodyPr>
            <a:normAutofit/>
          </a:bodyPr>
          <a:lstStyle/>
          <a:p>
            <a:r>
              <a:rPr lang="en-US" sz="3200" dirty="0" smtClean="0"/>
              <a:t>Student Based</a:t>
            </a:r>
          </a:p>
          <a:p>
            <a:pPr lvl="1"/>
            <a:r>
              <a:rPr lang="en-US" dirty="0" smtClean="0"/>
              <a:t>Review inhibition options.</a:t>
            </a:r>
          </a:p>
          <a:p>
            <a:pPr lvl="1"/>
            <a:r>
              <a:rPr lang="en-US" dirty="0" smtClean="0"/>
              <a:t>Provide opportunities to talk about upcoming events.</a:t>
            </a:r>
          </a:p>
          <a:p>
            <a:endParaRPr lang="en-US" dirty="0"/>
          </a:p>
        </p:txBody>
      </p:sp>
      <p:sp>
        <p:nvSpPr>
          <p:cNvPr id="4" name="Content Placeholder 3"/>
          <p:cNvSpPr>
            <a:spLocks noGrp="1"/>
          </p:cNvSpPr>
          <p:nvPr>
            <p:ph sz="half" idx="2"/>
          </p:nvPr>
        </p:nvSpPr>
        <p:spPr>
          <a:xfrm>
            <a:off x="4267200" y="2133600"/>
            <a:ext cx="3657600" cy="4525963"/>
          </a:xfrm>
        </p:spPr>
        <p:txBody>
          <a:bodyPr>
            <a:normAutofit/>
          </a:bodyPr>
          <a:lstStyle/>
          <a:p>
            <a:pPr marL="342900" lvl="1" indent="-342900">
              <a:buSzPct val="100000"/>
              <a:buNone/>
            </a:pPr>
            <a:endParaRPr lang="en-US" dirty="0" smtClean="0"/>
          </a:p>
          <a:p>
            <a:pPr marL="342900" lvl="1" indent="-342900">
              <a:buSzPct val="100000"/>
              <a:buNone/>
            </a:pPr>
            <a:endParaRPr lang="en-US" dirty="0" smtClean="0"/>
          </a:p>
          <a:p>
            <a:pPr marL="342900" lvl="1" indent="-342900">
              <a:buSzPct val="100000"/>
            </a:pPr>
            <a:r>
              <a:rPr lang="en-US" dirty="0" smtClean="0"/>
              <a:t>Teach concrete / simple metaphor to increase emotional monitoring such as thermometer for measuring anger.</a:t>
            </a:r>
          </a:p>
          <a:p>
            <a:pPr marL="342900" lvl="1" indent="-342900">
              <a:buSzPct val="100000"/>
              <a:buNone/>
            </a:pPr>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1143000"/>
          </a:xfrm>
        </p:spPr>
        <p:txBody>
          <a:bodyPr/>
          <a:lstStyle/>
          <a:p>
            <a:r>
              <a:rPr lang="en-US" dirty="0" smtClean="0">
                <a:solidFill>
                  <a:srgbClr val="FFFF00"/>
                </a:solidFill>
              </a:rPr>
              <a:t>Initiate</a:t>
            </a:r>
            <a:endParaRPr lang="en-US" dirty="0">
              <a:solidFill>
                <a:srgbClr val="FFFF00"/>
              </a:solidFill>
            </a:endParaRPr>
          </a:p>
        </p:txBody>
      </p:sp>
      <p:sp>
        <p:nvSpPr>
          <p:cNvPr id="3" name="Content Placeholder 2"/>
          <p:cNvSpPr>
            <a:spLocks noGrp="1"/>
          </p:cNvSpPr>
          <p:nvPr>
            <p:ph sz="half" idx="1"/>
          </p:nvPr>
        </p:nvSpPr>
        <p:spPr>
          <a:xfrm>
            <a:off x="457200" y="2057400"/>
            <a:ext cx="3886200" cy="4525963"/>
          </a:xfrm>
        </p:spPr>
        <p:txBody>
          <a:bodyPr>
            <a:normAutofit/>
          </a:bodyPr>
          <a:lstStyle/>
          <a:p>
            <a:r>
              <a:rPr lang="en-US" sz="3200" dirty="0" smtClean="0"/>
              <a:t>External Structure</a:t>
            </a:r>
          </a:p>
          <a:p>
            <a:pPr lvl="1"/>
            <a:r>
              <a:rPr lang="en-US" sz="2800" dirty="0" smtClean="0"/>
              <a:t>Increase structure in the environment.</a:t>
            </a:r>
          </a:p>
          <a:p>
            <a:pPr lvl="1"/>
            <a:r>
              <a:rPr lang="en-US" sz="2800" dirty="0" smtClean="0"/>
              <a:t>Use routines or steps of a task as a prompt.</a:t>
            </a:r>
          </a:p>
        </p:txBody>
      </p:sp>
      <p:sp>
        <p:nvSpPr>
          <p:cNvPr id="4" name="Content Placeholder 3"/>
          <p:cNvSpPr>
            <a:spLocks noGrp="1"/>
          </p:cNvSpPr>
          <p:nvPr>
            <p:ph sz="half" idx="2"/>
          </p:nvPr>
        </p:nvSpPr>
        <p:spPr>
          <a:xfrm>
            <a:off x="4267200" y="2057400"/>
            <a:ext cx="3657600" cy="4525963"/>
          </a:xfrm>
        </p:spPr>
        <p:txBody>
          <a:bodyPr>
            <a:normAutofit/>
          </a:bodyPr>
          <a:lstStyle/>
          <a:p>
            <a:r>
              <a:rPr lang="en-US" sz="2800" dirty="0" smtClean="0"/>
              <a:t>May need external cue to get started.</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Initiate</a:t>
            </a:r>
            <a:endParaRPr lang="en-US" dirty="0">
              <a:solidFill>
                <a:srgbClr val="FFFF00"/>
              </a:solidFill>
            </a:endParaRPr>
          </a:p>
        </p:txBody>
      </p:sp>
      <p:sp>
        <p:nvSpPr>
          <p:cNvPr id="3" name="Content Placeholder 2"/>
          <p:cNvSpPr>
            <a:spLocks noGrp="1"/>
          </p:cNvSpPr>
          <p:nvPr>
            <p:ph sz="half" idx="1"/>
          </p:nvPr>
        </p:nvSpPr>
        <p:spPr/>
        <p:txBody>
          <a:bodyPr>
            <a:normAutofit lnSpcReduction="10000"/>
          </a:bodyPr>
          <a:lstStyle/>
          <a:p>
            <a:r>
              <a:rPr lang="en-US" sz="3200" dirty="0" smtClean="0"/>
              <a:t>Student Based</a:t>
            </a:r>
          </a:p>
          <a:p>
            <a:pPr lvl="1"/>
            <a:r>
              <a:rPr lang="en-US" sz="2800" dirty="0" smtClean="0"/>
              <a:t>Learn systematic / structured approach to idea generation.</a:t>
            </a:r>
          </a:p>
          <a:p>
            <a:pPr lvl="1"/>
            <a:r>
              <a:rPr lang="en-US" sz="2800" dirty="0" smtClean="0"/>
              <a:t>Provide “to do” lists on paper / index cards.</a:t>
            </a:r>
          </a:p>
          <a:p>
            <a:endParaRPr lang="en-US" dirty="0"/>
          </a:p>
        </p:txBody>
      </p:sp>
      <p:sp>
        <p:nvSpPr>
          <p:cNvPr id="4" name="Content Placeholder 3"/>
          <p:cNvSpPr>
            <a:spLocks noGrp="1"/>
          </p:cNvSpPr>
          <p:nvPr>
            <p:ph sz="half" idx="2"/>
          </p:nvPr>
        </p:nvSpPr>
        <p:spPr/>
        <p:txBody>
          <a:bodyPr>
            <a:normAutofit lnSpcReduction="10000"/>
          </a:bodyPr>
          <a:lstStyle/>
          <a:p>
            <a:pPr lvl="1"/>
            <a:endParaRPr lang="en-US" sz="2800" dirty="0" smtClean="0"/>
          </a:p>
          <a:p>
            <a:pPr lvl="1"/>
            <a:r>
              <a:rPr lang="en-US" sz="2800" dirty="0" smtClean="0"/>
              <a:t>“Cookbook” with steps for activities.</a:t>
            </a:r>
          </a:p>
          <a:p>
            <a:pPr lvl="1"/>
            <a:r>
              <a:rPr lang="en-US" sz="2800" dirty="0" smtClean="0"/>
              <a:t>Increase student’s metacognitive awareness of difficulty initiating.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Working Memory</a:t>
            </a:r>
            <a:endParaRPr lang="en-US" dirty="0">
              <a:solidFill>
                <a:srgbClr val="FFFF00"/>
              </a:solidFill>
            </a:endParaRPr>
          </a:p>
        </p:txBody>
      </p:sp>
      <p:sp>
        <p:nvSpPr>
          <p:cNvPr id="3" name="Content Placeholder 2"/>
          <p:cNvSpPr>
            <a:spLocks noGrp="1"/>
          </p:cNvSpPr>
          <p:nvPr>
            <p:ph sz="half" idx="1"/>
          </p:nvPr>
        </p:nvSpPr>
        <p:spPr/>
        <p:txBody>
          <a:bodyPr>
            <a:normAutofit fontScale="85000" lnSpcReduction="10000"/>
          </a:bodyPr>
          <a:lstStyle/>
          <a:p>
            <a:r>
              <a:rPr lang="en-US" sz="3500" dirty="0" smtClean="0"/>
              <a:t>External Structure</a:t>
            </a:r>
          </a:p>
          <a:p>
            <a:pPr lvl="1"/>
            <a:r>
              <a:rPr lang="en-US" sz="2800" dirty="0" smtClean="0"/>
              <a:t>Pre-teach framework for new information and guide attention to important parts.</a:t>
            </a:r>
          </a:p>
          <a:p>
            <a:pPr lvl="1"/>
            <a:r>
              <a:rPr lang="en-US" sz="2800" dirty="0" smtClean="0"/>
              <a:t>Rate of presentation may need to be altered.</a:t>
            </a:r>
          </a:p>
          <a:p>
            <a:pPr lvl="1"/>
            <a:r>
              <a:rPr lang="en-US" sz="2800" dirty="0" smtClean="0"/>
              <a:t>Information broken down into smaller chunks.</a:t>
            </a:r>
          </a:p>
          <a:p>
            <a:pPr lvl="1"/>
            <a:endParaRPr lang="en-US" dirty="0" smtClean="0"/>
          </a:p>
          <a:p>
            <a:pPr lvl="1">
              <a:buNone/>
            </a:pPr>
            <a:endParaRPr lang="en-US" dirty="0"/>
          </a:p>
        </p:txBody>
      </p:sp>
      <p:sp>
        <p:nvSpPr>
          <p:cNvPr id="4" name="Content Placeholder 3"/>
          <p:cNvSpPr>
            <a:spLocks noGrp="1"/>
          </p:cNvSpPr>
          <p:nvPr>
            <p:ph sz="half" idx="2"/>
          </p:nvPr>
        </p:nvSpPr>
        <p:spPr/>
        <p:txBody>
          <a:bodyPr>
            <a:noAutofit/>
          </a:bodyPr>
          <a:lstStyle/>
          <a:p>
            <a:pPr lvl="1"/>
            <a:r>
              <a:rPr lang="en-US" sz="2600" dirty="0" smtClean="0"/>
              <a:t>Rehearse and review new information frequently.</a:t>
            </a:r>
          </a:p>
          <a:p>
            <a:pPr lvl="1"/>
            <a:r>
              <a:rPr lang="en-US" sz="2600" dirty="0" smtClean="0"/>
              <a:t>New information should be concrete and memorable.</a:t>
            </a:r>
          </a:p>
          <a:p>
            <a:pPr lvl="1"/>
            <a:r>
              <a:rPr lang="en-US" sz="2600" dirty="0" smtClean="0"/>
              <a:t>Printed list of daily activities, locations, and materials needed.</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Some things to consider</a:t>
            </a:r>
            <a:endParaRPr lang="en-US" dirty="0">
              <a:solidFill>
                <a:srgbClr val="FFFF00"/>
              </a:solidFill>
            </a:endParaRPr>
          </a:p>
        </p:txBody>
      </p:sp>
      <p:sp>
        <p:nvSpPr>
          <p:cNvPr id="3" name="Content Placeholder 2"/>
          <p:cNvSpPr>
            <a:spLocks noGrp="1"/>
          </p:cNvSpPr>
          <p:nvPr>
            <p:ph idx="1"/>
          </p:nvPr>
        </p:nvSpPr>
        <p:spPr>
          <a:xfrm>
            <a:off x="304800" y="1371600"/>
            <a:ext cx="7467600" cy="4525963"/>
          </a:xfrm>
        </p:spPr>
        <p:txBody>
          <a:bodyPr>
            <a:normAutofit fontScale="92500" lnSpcReduction="10000"/>
          </a:bodyPr>
          <a:lstStyle/>
          <a:p>
            <a:r>
              <a:rPr lang="en-US" dirty="0" smtClean="0"/>
              <a:t>Recovery sequence following a BI.</a:t>
            </a:r>
          </a:p>
          <a:p>
            <a:pPr>
              <a:buNone/>
            </a:pPr>
            <a:endParaRPr lang="en-US" dirty="0" smtClean="0"/>
          </a:p>
          <a:p>
            <a:pPr lvl="1"/>
            <a:r>
              <a:rPr lang="en-US" dirty="0" smtClean="0"/>
              <a:t>Higher Level Cognitive Processes such as executive functioning may be impacted for years or permanently. </a:t>
            </a:r>
          </a:p>
          <a:p>
            <a:pPr lvl="1"/>
            <a:r>
              <a:rPr lang="en-US" dirty="0" smtClean="0"/>
              <a:t>Some skills impacted as a result of a BI may be fully or partially rehabilitated, other skills may need compensatory strategies. </a:t>
            </a:r>
          </a:p>
          <a:p>
            <a:pPr lvl="1"/>
            <a:r>
              <a:rPr lang="en-US" dirty="0" smtClean="0"/>
              <a:t>Recovery to pre-traumatic achievement levels following head injury does not guarantee continued achievement at pre-injury rate. A head injury has major impact on new learning!</a:t>
            </a:r>
          </a:p>
          <a:p>
            <a:pPr lvl="1"/>
            <a:endParaRPr lang="en-US" dirty="0"/>
          </a:p>
          <a:p>
            <a:pPr lvl="1">
              <a:buNone/>
            </a:pPr>
            <a:endParaRPr lang="en-US" dirty="0" smtClean="0"/>
          </a:p>
          <a:p>
            <a:endParaRPr lang="en-US" dirty="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Working Memory</a:t>
            </a:r>
            <a:endParaRPr lang="en-US" dirty="0">
              <a:solidFill>
                <a:srgbClr val="FFFF00"/>
              </a:solidFill>
            </a:endParaRPr>
          </a:p>
        </p:txBody>
      </p:sp>
      <p:sp>
        <p:nvSpPr>
          <p:cNvPr id="3" name="Content Placeholder 2"/>
          <p:cNvSpPr>
            <a:spLocks noGrp="1"/>
          </p:cNvSpPr>
          <p:nvPr>
            <p:ph sz="half" idx="1"/>
          </p:nvPr>
        </p:nvSpPr>
        <p:spPr/>
        <p:txBody>
          <a:bodyPr>
            <a:normAutofit fontScale="92500"/>
          </a:bodyPr>
          <a:lstStyle/>
          <a:p>
            <a:r>
              <a:rPr lang="en-US" sz="3500" dirty="0" smtClean="0"/>
              <a:t>Student Based</a:t>
            </a:r>
          </a:p>
          <a:p>
            <a:pPr lvl="1"/>
            <a:r>
              <a:rPr lang="en-US" sz="2800" dirty="0" smtClean="0"/>
              <a:t>Practice, practice, practice.</a:t>
            </a:r>
          </a:p>
          <a:p>
            <a:pPr lvl="1"/>
            <a:r>
              <a:rPr lang="en-US" sz="2800" dirty="0" smtClean="0"/>
              <a:t>Encourage verbal rehearsal/self-talk.</a:t>
            </a:r>
          </a:p>
          <a:p>
            <a:pPr lvl="1"/>
            <a:r>
              <a:rPr lang="en-US" sz="2800" dirty="0" smtClean="0"/>
              <a:t>Write a checklist of steps.</a:t>
            </a:r>
          </a:p>
          <a:p>
            <a:pPr lvl="1"/>
            <a:r>
              <a:rPr lang="en-US" sz="2800" dirty="0" smtClean="0"/>
              <a:t>Learn ‘active listening’ techniques.</a:t>
            </a:r>
          </a:p>
          <a:p>
            <a:pPr lvl="1">
              <a:buNone/>
            </a:pPr>
            <a:endParaRPr lang="en-US" dirty="0" smtClean="0"/>
          </a:p>
          <a:p>
            <a:endParaRPr lang="en-US" dirty="0"/>
          </a:p>
        </p:txBody>
      </p:sp>
      <p:sp>
        <p:nvSpPr>
          <p:cNvPr id="4" name="Content Placeholder 3"/>
          <p:cNvSpPr>
            <a:spLocks noGrp="1"/>
          </p:cNvSpPr>
          <p:nvPr>
            <p:ph sz="half" idx="2"/>
          </p:nvPr>
        </p:nvSpPr>
        <p:spPr/>
        <p:txBody>
          <a:bodyPr>
            <a:normAutofit fontScale="92500"/>
          </a:bodyPr>
          <a:lstStyle/>
          <a:p>
            <a:pPr lvl="1"/>
            <a:endParaRPr lang="en-US" sz="2800" dirty="0" smtClean="0"/>
          </a:p>
          <a:p>
            <a:pPr lvl="1"/>
            <a:r>
              <a:rPr lang="en-US" sz="2800" dirty="0" smtClean="0"/>
              <a:t>Visual Imagery.</a:t>
            </a:r>
          </a:p>
          <a:p>
            <a:pPr lvl="1"/>
            <a:r>
              <a:rPr lang="en-US" sz="2800" dirty="0" smtClean="0"/>
              <a:t>Teach to chunk information.</a:t>
            </a:r>
          </a:p>
          <a:p>
            <a:pPr lvl="1"/>
            <a:r>
              <a:rPr lang="en-US" sz="2800" dirty="0" smtClean="0"/>
              <a:t>Use rehearsal, repetition and paraphrase.</a:t>
            </a:r>
          </a:p>
          <a:p>
            <a:pPr lvl="1"/>
            <a:r>
              <a:rPr lang="en-US" sz="2800" dirty="0" smtClean="0"/>
              <a:t>Provide study outlines</a:t>
            </a:r>
            <a:endParaRPr lang="en-US"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1143000"/>
          </a:xfrm>
        </p:spPr>
        <p:txBody>
          <a:bodyPr/>
          <a:lstStyle/>
          <a:p>
            <a:r>
              <a:rPr lang="en-US" dirty="0" smtClean="0">
                <a:solidFill>
                  <a:srgbClr val="FFFF00"/>
                </a:solidFill>
              </a:rPr>
              <a:t>Planning</a:t>
            </a:r>
            <a:endParaRPr lang="en-US" dirty="0">
              <a:solidFill>
                <a:srgbClr val="FFFF00"/>
              </a:solidFill>
            </a:endParaRPr>
          </a:p>
        </p:txBody>
      </p:sp>
      <p:sp>
        <p:nvSpPr>
          <p:cNvPr id="3" name="Content Placeholder 2"/>
          <p:cNvSpPr>
            <a:spLocks noGrp="1"/>
          </p:cNvSpPr>
          <p:nvPr>
            <p:ph sz="half" idx="1"/>
          </p:nvPr>
        </p:nvSpPr>
        <p:spPr>
          <a:xfrm>
            <a:off x="533400" y="1905000"/>
            <a:ext cx="3810000" cy="4525963"/>
          </a:xfrm>
        </p:spPr>
        <p:txBody>
          <a:bodyPr>
            <a:normAutofit/>
          </a:bodyPr>
          <a:lstStyle/>
          <a:p>
            <a:r>
              <a:rPr lang="en-US" sz="3200" dirty="0" err="1" smtClean="0"/>
              <a:t>ExternalStructure</a:t>
            </a:r>
            <a:endParaRPr lang="en-US" sz="3200" dirty="0" smtClean="0"/>
          </a:p>
          <a:p>
            <a:pPr lvl="1"/>
            <a:r>
              <a:rPr lang="en-US" sz="2800" dirty="0" smtClean="0"/>
              <a:t>Provide examples of how students might plan differently to reach the same goal.</a:t>
            </a:r>
          </a:p>
          <a:p>
            <a:pPr lvl="1"/>
            <a:r>
              <a:rPr lang="en-US" sz="2800" dirty="0" smtClean="0"/>
              <a:t>Overtly teach goal setting</a:t>
            </a:r>
          </a:p>
        </p:txBody>
      </p:sp>
      <p:sp>
        <p:nvSpPr>
          <p:cNvPr id="4" name="Content Placeholder 3"/>
          <p:cNvSpPr>
            <a:spLocks noGrp="1"/>
          </p:cNvSpPr>
          <p:nvPr>
            <p:ph sz="half" idx="2"/>
          </p:nvPr>
        </p:nvSpPr>
        <p:spPr>
          <a:xfrm>
            <a:off x="4267200" y="1905000"/>
            <a:ext cx="3657600" cy="4525963"/>
          </a:xfrm>
        </p:spPr>
        <p:txBody>
          <a:bodyPr>
            <a:normAutofit/>
          </a:bodyPr>
          <a:lstStyle/>
          <a:p>
            <a:pPr lvl="1"/>
            <a:endParaRPr lang="en-US" sz="2800" dirty="0" smtClean="0"/>
          </a:p>
          <a:p>
            <a:pPr lvl="1"/>
            <a:r>
              <a:rPr lang="en-US" sz="2800" dirty="0" smtClean="0"/>
              <a:t>“Cookbook” of steps.</a:t>
            </a:r>
          </a:p>
          <a:p>
            <a:pPr lvl="1"/>
            <a:r>
              <a:rPr lang="en-US" sz="2800" dirty="0" smtClean="0"/>
              <a:t>Adult modeling.</a:t>
            </a:r>
          </a:p>
          <a:p>
            <a:pPr lvl="1"/>
            <a:r>
              <a:rPr lang="en-US" sz="2800" dirty="0" smtClean="0"/>
              <a:t>Scripts</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Planning</a:t>
            </a:r>
            <a:endParaRPr lang="en-US" dirty="0">
              <a:solidFill>
                <a:srgbClr val="FFFF00"/>
              </a:solidFill>
            </a:endParaRPr>
          </a:p>
        </p:txBody>
      </p:sp>
      <p:sp>
        <p:nvSpPr>
          <p:cNvPr id="3" name="Content Placeholder 2"/>
          <p:cNvSpPr>
            <a:spLocks noGrp="1"/>
          </p:cNvSpPr>
          <p:nvPr>
            <p:ph sz="half" idx="1"/>
          </p:nvPr>
        </p:nvSpPr>
        <p:spPr/>
        <p:txBody>
          <a:bodyPr>
            <a:normAutofit fontScale="92500" lnSpcReduction="10000"/>
          </a:bodyPr>
          <a:lstStyle/>
          <a:p>
            <a:r>
              <a:rPr lang="en-US" sz="3500" dirty="0" smtClean="0"/>
              <a:t>Student Based</a:t>
            </a:r>
          </a:p>
          <a:p>
            <a:pPr lvl="1"/>
            <a:r>
              <a:rPr lang="en-US" sz="2800" dirty="0" smtClean="0"/>
              <a:t>Call students attention to structure of new information.</a:t>
            </a:r>
          </a:p>
          <a:p>
            <a:pPr lvl="1"/>
            <a:r>
              <a:rPr lang="en-US" sz="2800" dirty="0" smtClean="0"/>
              <a:t>Preview the organizational framework of new material in bullets.</a:t>
            </a:r>
          </a:p>
          <a:p>
            <a:endParaRPr lang="en-US" dirty="0"/>
          </a:p>
        </p:txBody>
      </p:sp>
      <p:sp>
        <p:nvSpPr>
          <p:cNvPr id="4" name="Content Placeholder 3"/>
          <p:cNvSpPr>
            <a:spLocks noGrp="1"/>
          </p:cNvSpPr>
          <p:nvPr>
            <p:ph sz="half" idx="2"/>
          </p:nvPr>
        </p:nvSpPr>
        <p:spPr/>
        <p:txBody>
          <a:bodyPr>
            <a:normAutofit fontScale="92500" lnSpcReduction="10000"/>
          </a:bodyPr>
          <a:lstStyle/>
          <a:p>
            <a:pPr lvl="1"/>
            <a:endParaRPr lang="en-US" sz="2800" dirty="0" smtClean="0"/>
          </a:p>
          <a:p>
            <a:pPr lvl="1"/>
            <a:r>
              <a:rPr lang="en-US" sz="2800" dirty="0" smtClean="0"/>
              <a:t>Provide outline of lesson.</a:t>
            </a:r>
          </a:p>
          <a:p>
            <a:pPr lvl="1"/>
            <a:r>
              <a:rPr lang="en-US" sz="2800" dirty="0" smtClean="0"/>
              <a:t>Use of organizational system such as planner.</a:t>
            </a:r>
          </a:p>
          <a:p>
            <a:pPr lvl="1"/>
            <a:r>
              <a:rPr lang="en-US" sz="2800" dirty="0" smtClean="0"/>
              <a:t>Strategic approaches for activities such as SQ3R for reading.</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467600" cy="1143000"/>
          </a:xfrm>
        </p:spPr>
        <p:txBody>
          <a:bodyPr/>
          <a:lstStyle/>
          <a:p>
            <a:r>
              <a:rPr lang="en-US" dirty="0" smtClean="0">
                <a:solidFill>
                  <a:srgbClr val="FFFF00"/>
                </a:solidFill>
              </a:rPr>
              <a:t>Scripts</a:t>
            </a:r>
            <a:endParaRPr lang="en-US" dirty="0">
              <a:solidFill>
                <a:srgbClr val="FFFF00"/>
              </a:solidFill>
            </a:endParaRPr>
          </a:p>
        </p:txBody>
      </p:sp>
      <p:sp>
        <p:nvSpPr>
          <p:cNvPr id="3" name="Content Placeholder 2"/>
          <p:cNvSpPr>
            <a:spLocks noGrp="1"/>
          </p:cNvSpPr>
          <p:nvPr>
            <p:ph idx="1"/>
          </p:nvPr>
        </p:nvSpPr>
        <p:spPr>
          <a:xfrm>
            <a:off x="457200" y="1905000"/>
            <a:ext cx="7467600" cy="4525963"/>
          </a:xfrm>
        </p:spPr>
        <p:txBody>
          <a:bodyPr>
            <a:normAutofit/>
          </a:bodyPr>
          <a:lstStyle/>
          <a:p>
            <a:r>
              <a:rPr lang="en-US" dirty="0" smtClean="0"/>
              <a:t>Encourage self talk and internalize problem solving strategies. Similar concept to social stories (which can also be useful for students with BI).</a:t>
            </a:r>
          </a:p>
          <a:p>
            <a:pPr lvl="1"/>
            <a:r>
              <a:rPr lang="en-US" dirty="0" smtClean="0"/>
              <a:t>1. identify / label the issue</a:t>
            </a:r>
          </a:p>
          <a:p>
            <a:pPr lvl="1"/>
            <a:r>
              <a:rPr lang="en-US" dirty="0" smtClean="0"/>
              <a:t>2. State the reason</a:t>
            </a:r>
          </a:p>
          <a:p>
            <a:pPr lvl="1"/>
            <a:r>
              <a:rPr lang="en-US" dirty="0" smtClean="0"/>
              <a:t>3. Offer a strategy</a:t>
            </a:r>
          </a:p>
          <a:p>
            <a:pPr lvl="1"/>
            <a:r>
              <a:rPr lang="en-US" dirty="0" smtClean="0"/>
              <a:t>4. General reassurance.</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Scripts</a:t>
            </a:r>
            <a:endParaRPr lang="en-US" dirty="0">
              <a:solidFill>
                <a:srgbClr val="FFFF00"/>
              </a:solidFill>
            </a:endParaRPr>
          </a:p>
        </p:txBody>
      </p:sp>
      <p:sp>
        <p:nvSpPr>
          <p:cNvPr id="3" name="Content Placeholder 2"/>
          <p:cNvSpPr>
            <a:spLocks noGrp="1"/>
          </p:cNvSpPr>
          <p:nvPr>
            <p:ph idx="1"/>
          </p:nvPr>
        </p:nvSpPr>
        <p:spPr/>
        <p:txBody>
          <a:bodyPr>
            <a:normAutofit lnSpcReduction="10000"/>
          </a:bodyPr>
          <a:lstStyle/>
          <a:p>
            <a:r>
              <a:rPr lang="en-US" sz="2800" dirty="0" smtClean="0"/>
              <a:t>Example of a problem solving script</a:t>
            </a:r>
          </a:p>
          <a:p>
            <a:pPr lvl="2"/>
            <a:r>
              <a:rPr lang="en-US" sz="2800" dirty="0" smtClean="0"/>
              <a:t>Identify / label the issue “This seems to be a problem”</a:t>
            </a:r>
          </a:p>
          <a:p>
            <a:pPr lvl="2"/>
            <a:r>
              <a:rPr lang="en-US" sz="2800" dirty="0" smtClean="0"/>
              <a:t>State the reason “It’s a problem because…….”</a:t>
            </a:r>
          </a:p>
          <a:p>
            <a:pPr lvl="2"/>
            <a:r>
              <a:rPr lang="en-US" sz="2800" dirty="0" smtClean="0"/>
              <a:t>Offer a strategy “Maybe we can………; that should help”</a:t>
            </a:r>
          </a:p>
          <a:p>
            <a:pPr lvl="2"/>
            <a:r>
              <a:rPr lang="en-US" sz="2800" dirty="0" smtClean="0"/>
              <a:t>General reassurance “Great, it worked; there’s always something that works isn’t there”.</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467600" cy="1143000"/>
          </a:xfrm>
        </p:spPr>
        <p:txBody>
          <a:bodyPr/>
          <a:lstStyle/>
          <a:p>
            <a:r>
              <a:rPr lang="en-US" dirty="0" smtClean="0">
                <a:solidFill>
                  <a:srgbClr val="FFFF00"/>
                </a:solidFill>
              </a:rPr>
              <a:t>Organization</a:t>
            </a:r>
            <a:endParaRPr lang="en-US" dirty="0">
              <a:solidFill>
                <a:srgbClr val="FFFF00"/>
              </a:solidFill>
            </a:endParaRPr>
          </a:p>
        </p:txBody>
      </p:sp>
      <p:sp>
        <p:nvSpPr>
          <p:cNvPr id="3" name="Content Placeholder 2"/>
          <p:cNvSpPr>
            <a:spLocks noGrp="1"/>
          </p:cNvSpPr>
          <p:nvPr>
            <p:ph sz="half" idx="1"/>
          </p:nvPr>
        </p:nvSpPr>
        <p:spPr>
          <a:xfrm>
            <a:off x="457200" y="1828800"/>
            <a:ext cx="3657600" cy="4525963"/>
          </a:xfrm>
        </p:spPr>
        <p:txBody>
          <a:bodyPr>
            <a:normAutofit fontScale="92500"/>
          </a:bodyPr>
          <a:lstStyle/>
          <a:p>
            <a:r>
              <a:rPr lang="en-US" sz="3200" dirty="0" smtClean="0"/>
              <a:t>External Structure</a:t>
            </a:r>
          </a:p>
          <a:p>
            <a:pPr lvl="1"/>
            <a:r>
              <a:rPr lang="en-US" sz="2600" dirty="0" smtClean="0"/>
              <a:t>Increase external structure of the environment.</a:t>
            </a:r>
          </a:p>
          <a:p>
            <a:pPr lvl="1"/>
            <a:r>
              <a:rPr lang="en-US" sz="2600" dirty="0" smtClean="0"/>
              <a:t>Model organizational skills.</a:t>
            </a:r>
          </a:p>
          <a:p>
            <a:pPr lvl="1"/>
            <a:r>
              <a:rPr lang="en-US" sz="2600" dirty="0" smtClean="0"/>
              <a:t>Extra materials at home.</a:t>
            </a:r>
          </a:p>
          <a:p>
            <a:pPr lvl="1"/>
            <a:r>
              <a:rPr lang="en-US" sz="2600" dirty="0" smtClean="0"/>
              <a:t>Checklists of required materials.</a:t>
            </a:r>
          </a:p>
          <a:p>
            <a:pPr lvl="1"/>
            <a:endParaRPr lang="en-US" dirty="0"/>
          </a:p>
        </p:txBody>
      </p:sp>
      <p:sp>
        <p:nvSpPr>
          <p:cNvPr id="4" name="Content Placeholder 3"/>
          <p:cNvSpPr>
            <a:spLocks noGrp="1"/>
          </p:cNvSpPr>
          <p:nvPr>
            <p:ph sz="half" idx="2"/>
          </p:nvPr>
        </p:nvSpPr>
        <p:spPr>
          <a:xfrm>
            <a:off x="4267200" y="1828800"/>
            <a:ext cx="3657600" cy="4525963"/>
          </a:xfrm>
        </p:spPr>
        <p:txBody>
          <a:bodyPr>
            <a:normAutofit fontScale="92500"/>
          </a:bodyPr>
          <a:lstStyle/>
          <a:p>
            <a:pPr lvl="1"/>
            <a:endParaRPr lang="en-US" sz="2600" dirty="0" smtClean="0"/>
          </a:p>
          <a:p>
            <a:pPr lvl="1"/>
            <a:r>
              <a:rPr lang="en-US" sz="2600" dirty="0" smtClean="0"/>
              <a:t>Cornell notes or two column notes</a:t>
            </a:r>
          </a:p>
          <a:p>
            <a:pPr lvl="1"/>
            <a:r>
              <a:rPr lang="en-US" sz="2600" dirty="0" smtClean="0"/>
              <a:t>Graphic organizers</a:t>
            </a:r>
          </a:p>
          <a:p>
            <a:pPr lvl="1"/>
            <a:r>
              <a:rPr lang="en-US" sz="2600" dirty="0" smtClean="0"/>
              <a:t>Note-taking templates</a:t>
            </a:r>
          </a:p>
          <a:p>
            <a:pPr lvl="1"/>
            <a:r>
              <a:rPr lang="en-US" sz="2600" dirty="0" smtClean="0"/>
              <a:t>Guided notes</a:t>
            </a:r>
          </a:p>
          <a:p>
            <a:endParaRPr lang="en-US" sz="26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Organization</a:t>
            </a:r>
            <a:endParaRPr lang="en-US" dirty="0">
              <a:solidFill>
                <a:srgbClr val="FFFF00"/>
              </a:solidFill>
            </a:endParaRPr>
          </a:p>
        </p:txBody>
      </p:sp>
      <p:sp>
        <p:nvSpPr>
          <p:cNvPr id="3" name="Content Placeholder 2"/>
          <p:cNvSpPr>
            <a:spLocks noGrp="1"/>
          </p:cNvSpPr>
          <p:nvPr>
            <p:ph sz="half" idx="1"/>
          </p:nvPr>
        </p:nvSpPr>
        <p:spPr/>
        <p:txBody>
          <a:bodyPr/>
          <a:lstStyle/>
          <a:p>
            <a:r>
              <a:rPr lang="en-US" sz="3200" dirty="0" smtClean="0"/>
              <a:t>Student Based</a:t>
            </a:r>
          </a:p>
          <a:p>
            <a:pPr lvl="1"/>
            <a:r>
              <a:rPr lang="en-US" sz="2800" dirty="0" smtClean="0"/>
              <a:t>May need help from adult to organize materials.</a:t>
            </a:r>
          </a:p>
          <a:p>
            <a:pPr lvl="1"/>
            <a:r>
              <a:rPr lang="en-US" sz="2800" dirty="0" smtClean="0"/>
              <a:t>‘Organization time’ at the beginning and / or end of the day.</a:t>
            </a:r>
          </a:p>
          <a:p>
            <a:pPr lvl="1"/>
            <a:endParaRPr lang="en-US" dirty="0" smtClean="0"/>
          </a:p>
          <a:p>
            <a:endParaRPr lang="en-US" dirty="0"/>
          </a:p>
        </p:txBody>
      </p:sp>
      <p:sp>
        <p:nvSpPr>
          <p:cNvPr id="4" name="Content Placeholder 3"/>
          <p:cNvSpPr>
            <a:spLocks noGrp="1"/>
          </p:cNvSpPr>
          <p:nvPr>
            <p:ph sz="half" idx="2"/>
          </p:nvPr>
        </p:nvSpPr>
        <p:spPr/>
        <p:txBody>
          <a:bodyPr/>
          <a:lstStyle/>
          <a:p>
            <a:pPr lvl="1"/>
            <a:endParaRPr lang="en-US" sz="2800" dirty="0" smtClean="0"/>
          </a:p>
          <a:p>
            <a:pPr lvl="1"/>
            <a:r>
              <a:rPr lang="en-US" sz="2800" dirty="0" smtClean="0"/>
              <a:t>Folders and planners</a:t>
            </a:r>
          </a:p>
          <a:p>
            <a:pPr lvl="1"/>
            <a:r>
              <a:rPr lang="en-US" sz="2800" dirty="0" smtClean="0"/>
              <a:t>Writing checklists.</a:t>
            </a:r>
            <a:endParaRPr lang="en-US" sz="2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Self Monitoring</a:t>
            </a:r>
            <a:endParaRPr lang="en-US" dirty="0">
              <a:solidFill>
                <a:srgbClr val="FFFF00"/>
              </a:solidFill>
            </a:endParaRPr>
          </a:p>
        </p:txBody>
      </p:sp>
      <p:sp>
        <p:nvSpPr>
          <p:cNvPr id="3" name="Content Placeholder 2"/>
          <p:cNvSpPr>
            <a:spLocks noGrp="1"/>
          </p:cNvSpPr>
          <p:nvPr>
            <p:ph sz="half" idx="1"/>
          </p:nvPr>
        </p:nvSpPr>
        <p:spPr/>
        <p:txBody>
          <a:bodyPr>
            <a:normAutofit fontScale="77500" lnSpcReduction="20000"/>
          </a:bodyPr>
          <a:lstStyle/>
          <a:p>
            <a:r>
              <a:rPr lang="en-US" sz="3800" dirty="0" smtClean="0"/>
              <a:t>External Structure</a:t>
            </a:r>
          </a:p>
          <a:p>
            <a:pPr lvl="1"/>
            <a:r>
              <a:rPr lang="en-US" sz="3300" dirty="0" smtClean="0"/>
              <a:t>Provide opportunities for self-monitoring.</a:t>
            </a:r>
          </a:p>
          <a:p>
            <a:pPr lvl="1"/>
            <a:r>
              <a:rPr lang="en-US" sz="3300" dirty="0" smtClean="0"/>
              <a:t>Subtle cues. </a:t>
            </a:r>
          </a:p>
          <a:p>
            <a:pPr lvl="1"/>
            <a:r>
              <a:rPr lang="en-US" sz="3300" dirty="0" smtClean="0"/>
              <a:t>Set goals for accuracy rather than speed.</a:t>
            </a:r>
          </a:p>
          <a:p>
            <a:pPr lvl="1"/>
            <a:endParaRPr lang="en-US" dirty="0"/>
          </a:p>
        </p:txBody>
      </p:sp>
      <p:sp>
        <p:nvSpPr>
          <p:cNvPr id="4" name="Content Placeholder 3"/>
          <p:cNvSpPr>
            <a:spLocks noGrp="1"/>
          </p:cNvSpPr>
          <p:nvPr>
            <p:ph sz="half" idx="2"/>
          </p:nvPr>
        </p:nvSpPr>
        <p:spPr/>
        <p:txBody>
          <a:bodyPr>
            <a:normAutofit fontScale="77500" lnSpcReduction="20000"/>
          </a:bodyPr>
          <a:lstStyle/>
          <a:p>
            <a:pPr lvl="1"/>
            <a:endParaRPr lang="en-US" sz="3300" dirty="0" smtClean="0"/>
          </a:p>
          <a:p>
            <a:pPr lvl="1"/>
            <a:r>
              <a:rPr lang="en-US" sz="3300" dirty="0" smtClean="0"/>
              <a:t>Build in editing and reviewing as integral part of activity.</a:t>
            </a:r>
          </a:p>
          <a:p>
            <a:pPr lvl="2"/>
            <a:r>
              <a:rPr lang="en-US" sz="3300" dirty="0" smtClean="0"/>
              <a:t>types of errors to look for</a:t>
            </a:r>
          </a:p>
          <a:p>
            <a:pPr lvl="2"/>
            <a:r>
              <a:rPr lang="en-US" sz="3300" dirty="0" smtClean="0"/>
              <a:t>how to check for these errors </a:t>
            </a:r>
          </a:p>
          <a:p>
            <a:pPr lvl="2"/>
            <a:r>
              <a:rPr lang="en-US" sz="3300" dirty="0" smtClean="0"/>
              <a:t>exactly how to correct the errors</a:t>
            </a:r>
          </a:p>
          <a:p>
            <a:pPr lvl="3"/>
            <a:endParaRPr lang="en-US" sz="3300" dirty="0" smtClean="0"/>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7467600" cy="1143000"/>
          </a:xfrm>
        </p:spPr>
        <p:txBody>
          <a:bodyPr/>
          <a:lstStyle/>
          <a:p>
            <a:r>
              <a:rPr lang="en-US" dirty="0" smtClean="0">
                <a:solidFill>
                  <a:srgbClr val="FFFF00"/>
                </a:solidFill>
              </a:rPr>
              <a:t>Self Monitoring</a:t>
            </a:r>
            <a:endParaRPr lang="en-US" dirty="0">
              <a:solidFill>
                <a:srgbClr val="FFFF00"/>
              </a:solidFill>
            </a:endParaRPr>
          </a:p>
        </p:txBody>
      </p:sp>
      <p:sp>
        <p:nvSpPr>
          <p:cNvPr id="3" name="Content Placeholder 2"/>
          <p:cNvSpPr>
            <a:spLocks noGrp="1"/>
          </p:cNvSpPr>
          <p:nvPr>
            <p:ph idx="1"/>
          </p:nvPr>
        </p:nvSpPr>
        <p:spPr>
          <a:xfrm>
            <a:off x="457200" y="2332037"/>
            <a:ext cx="7467600" cy="4525963"/>
          </a:xfrm>
        </p:spPr>
        <p:txBody>
          <a:bodyPr/>
          <a:lstStyle/>
          <a:p>
            <a:r>
              <a:rPr lang="en-US" sz="2800" dirty="0" smtClean="0"/>
              <a:t>Examples of editing strategies:</a:t>
            </a:r>
          </a:p>
          <a:p>
            <a:pPr lvl="1"/>
            <a:r>
              <a:rPr lang="en-US" dirty="0" smtClean="0"/>
              <a:t>COPS -Checking work for capitalization, organization, punctuation, and sentence structure.</a:t>
            </a:r>
          </a:p>
          <a:p>
            <a:pPr lvl="1"/>
            <a:r>
              <a:rPr lang="en-US" dirty="0" smtClean="0"/>
              <a:t>SQ3R  Survey, question, read recite review is a strategy for studying from a text book.</a:t>
            </a:r>
          </a:p>
          <a:p>
            <a:pPr lvl="1"/>
            <a:r>
              <a:rPr lang="en-US" dirty="0" smtClean="0"/>
              <a:t>Goal-Plan-Do-Review</a:t>
            </a:r>
          </a:p>
          <a:p>
            <a:pPr lvl="1">
              <a:buNone/>
            </a:pP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467600" cy="1143000"/>
          </a:xfrm>
        </p:spPr>
        <p:txBody>
          <a:bodyPr/>
          <a:lstStyle/>
          <a:p>
            <a:r>
              <a:rPr lang="en-US" dirty="0" smtClean="0">
                <a:solidFill>
                  <a:srgbClr val="FFFF00"/>
                </a:solidFill>
              </a:rPr>
              <a:t>Goal-Plan-Do-Review</a:t>
            </a:r>
            <a:endParaRPr lang="en-US" dirty="0">
              <a:solidFill>
                <a:srgbClr val="FFFF00"/>
              </a:solidFill>
            </a:endParaRPr>
          </a:p>
        </p:txBody>
      </p:sp>
      <p:sp>
        <p:nvSpPr>
          <p:cNvPr id="3" name="Content Placeholder 2"/>
          <p:cNvSpPr>
            <a:spLocks noGrp="1"/>
          </p:cNvSpPr>
          <p:nvPr>
            <p:ph idx="1"/>
          </p:nvPr>
        </p:nvSpPr>
        <p:spPr>
          <a:xfrm>
            <a:off x="457200" y="2133600"/>
            <a:ext cx="7467600" cy="4525963"/>
          </a:xfrm>
        </p:spPr>
        <p:txBody>
          <a:bodyPr>
            <a:normAutofit/>
          </a:bodyPr>
          <a:lstStyle/>
          <a:p>
            <a:r>
              <a:rPr lang="en-US" b="1" dirty="0" smtClean="0"/>
              <a:t>GOAL</a:t>
            </a:r>
            <a:r>
              <a:rPr lang="en-US" dirty="0" smtClean="0"/>
              <a:t>: What’s the goal? What are you trying to achieve? What do you want to have happen? What’s it going to look like when you’re done? </a:t>
            </a:r>
          </a:p>
          <a:p>
            <a:pPr lvl="1"/>
            <a:r>
              <a:rPr lang="en-US" dirty="0" smtClean="0"/>
              <a:t>OBSTACLE: What is standing or could stand in the way of you achieving the goal? What is the problem?</a:t>
            </a:r>
          </a:p>
          <a:p>
            <a:pPr>
              <a:buNone/>
            </a:pPr>
            <a:r>
              <a:rPr lang="en-US" dirty="0" smtClean="0"/>
              <a:t> </a:t>
            </a:r>
          </a:p>
          <a:p>
            <a:pPr>
              <a:buNone/>
            </a:pP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External to internal support.</a:t>
            </a:r>
          </a:p>
          <a:p>
            <a:pPr lvl="1"/>
            <a:r>
              <a:rPr lang="en-US" dirty="0" smtClean="0"/>
              <a:t>Individuals with executive dysfunction are not always able to utilize the age appropriate internalized skills for well regulated problem solving. Therefore intervention often begins from an ‘external support’ position with active and direct modeling, coaching and guidance, which proceeds over time to an ‘internal’ process. </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467600" cy="1143000"/>
          </a:xfrm>
        </p:spPr>
        <p:txBody>
          <a:bodyPr/>
          <a:lstStyle/>
          <a:p>
            <a:r>
              <a:rPr lang="en-US" dirty="0" smtClean="0">
                <a:solidFill>
                  <a:srgbClr val="FFFF00"/>
                </a:solidFill>
              </a:rPr>
              <a:t>Goal-Plan-Do-Review</a:t>
            </a:r>
            <a:endParaRPr lang="en-US" dirty="0">
              <a:solidFill>
                <a:srgbClr val="FFFF00"/>
              </a:solidFill>
            </a:endParaRPr>
          </a:p>
        </p:txBody>
      </p:sp>
      <p:sp>
        <p:nvSpPr>
          <p:cNvPr id="3" name="Content Placeholder 2"/>
          <p:cNvSpPr>
            <a:spLocks noGrp="1"/>
          </p:cNvSpPr>
          <p:nvPr>
            <p:ph idx="1"/>
          </p:nvPr>
        </p:nvSpPr>
        <p:spPr>
          <a:xfrm>
            <a:off x="457200" y="2332037"/>
            <a:ext cx="7467600" cy="4525963"/>
          </a:xfrm>
        </p:spPr>
        <p:txBody>
          <a:bodyPr>
            <a:normAutofit/>
          </a:bodyPr>
          <a:lstStyle/>
          <a:p>
            <a:r>
              <a:rPr lang="en-US" b="1" dirty="0" smtClean="0"/>
              <a:t>PLAN</a:t>
            </a:r>
            <a:r>
              <a:rPr lang="en-US" dirty="0" smtClean="0"/>
              <a:t>: So what’s the plan? What do you need to do? Do you need help? Do you want to do it as a team? Do you think that plan will work?? </a:t>
            </a:r>
          </a:p>
          <a:p>
            <a:pPr lvl="1"/>
            <a:r>
              <a:rPr lang="en-US" dirty="0" smtClean="0"/>
              <a:t>PREDICTION: So how well do you think you will do? How many can you get done? On a scale of 1 to 10, how well will you do?</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467600" cy="1143000"/>
          </a:xfrm>
        </p:spPr>
        <p:txBody>
          <a:bodyPr/>
          <a:lstStyle/>
          <a:p>
            <a:r>
              <a:rPr lang="en-US" dirty="0" smtClean="0">
                <a:solidFill>
                  <a:srgbClr val="FFFF00"/>
                </a:solidFill>
              </a:rPr>
              <a:t>Goal-Plan-Do-Review</a:t>
            </a:r>
            <a:endParaRPr lang="en-US" dirty="0">
              <a:solidFill>
                <a:srgbClr val="FFFF00"/>
              </a:solidFill>
            </a:endParaRPr>
          </a:p>
        </p:txBody>
      </p:sp>
      <p:sp>
        <p:nvSpPr>
          <p:cNvPr id="3" name="Content Placeholder 2"/>
          <p:cNvSpPr>
            <a:spLocks noGrp="1"/>
          </p:cNvSpPr>
          <p:nvPr>
            <p:ph idx="1"/>
          </p:nvPr>
        </p:nvSpPr>
        <p:spPr>
          <a:xfrm>
            <a:off x="457200" y="2133600"/>
            <a:ext cx="7467600" cy="4525963"/>
          </a:xfrm>
        </p:spPr>
        <p:txBody>
          <a:bodyPr/>
          <a:lstStyle/>
          <a:p>
            <a:r>
              <a:rPr lang="en-US" b="1" dirty="0" smtClean="0"/>
              <a:t>DO</a:t>
            </a:r>
            <a:r>
              <a:rPr lang="en-US" dirty="0" smtClean="0"/>
              <a:t>: [Perhaps solving problems along the way or revising the plan]</a:t>
            </a:r>
            <a:br>
              <a:rPr lang="en-US" dirty="0" smtClean="0"/>
            </a:br>
            <a:endParaRPr lang="en-US" dirty="0" smtClean="0"/>
          </a:p>
          <a:p>
            <a:r>
              <a:rPr lang="en-US" b="1" dirty="0" smtClean="0"/>
              <a:t>REVIEW</a:t>
            </a:r>
            <a:r>
              <a:rPr lang="en-US" dirty="0" smtClean="0"/>
              <a:t>: So how’d it work out? What worked? Anything that didn’t work? Why or why not? What are you going to try next time? </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Self Monitoring</a:t>
            </a:r>
            <a:endParaRPr lang="en-US" dirty="0">
              <a:solidFill>
                <a:srgbClr val="FFFF00"/>
              </a:solidFill>
            </a:endParaRPr>
          </a:p>
        </p:txBody>
      </p:sp>
      <p:sp>
        <p:nvSpPr>
          <p:cNvPr id="3" name="Content Placeholder 2"/>
          <p:cNvSpPr>
            <a:spLocks noGrp="1"/>
          </p:cNvSpPr>
          <p:nvPr>
            <p:ph sz="half" idx="1"/>
          </p:nvPr>
        </p:nvSpPr>
        <p:spPr/>
        <p:txBody>
          <a:bodyPr>
            <a:normAutofit lnSpcReduction="10000"/>
          </a:bodyPr>
          <a:lstStyle/>
          <a:p>
            <a:r>
              <a:rPr lang="en-US" sz="3200" dirty="0" smtClean="0"/>
              <a:t>Student Based</a:t>
            </a:r>
          </a:p>
          <a:p>
            <a:pPr lvl="1"/>
            <a:r>
              <a:rPr lang="en-US" sz="2600" dirty="0" smtClean="0"/>
              <a:t>Self evaluation /regulation.</a:t>
            </a:r>
          </a:p>
          <a:p>
            <a:pPr lvl="2"/>
            <a:r>
              <a:rPr lang="en-US" sz="2600" dirty="0" smtClean="0"/>
              <a:t>how long will this take, how long did it take?</a:t>
            </a:r>
          </a:p>
          <a:p>
            <a:pPr lvl="2"/>
            <a:r>
              <a:rPr lang="en-US" sz="2600" dirty="0" smtClean="0"/>
              <a:t>Was it easy / hard for me?</a:t>
            </a:r>
          </a:p>
          <a:p>
            <a:pPr lvl="2"/>
            <a:r>
              <a:rPr lang="en-US" sz="2600" dirty="0" smtClean="0"/>
              <a:t>What do I need to prepare for this?</a:t>
            </a:r>
          </a:p>
          <a:p>
            <a:endParaRPr lang="en-US" dirty="0"/>
          </a:p>
        </p:txBody>
      </p:sp>
      <p:sp>
        <p:nvSpPr>
          <p:cNvPr id="4" name="Content Placeholder 3"/>
          <p:cNvSpPr>
            <a:spLocks noGrp="1"/>
          </p:cNvSpPr>
          <p:nvPr>
            <p:ph sz="half" idx="2"/>
          </p:nvPr>
        </p:nvSpPr>
        <p:spPr/>
        <p:txBody>
          <a:bodyPr>
            <a:normAutofit lnSpcReduction="10000"/>
          </a:bodyPr>
          <a:lstStyle/>
          <a:p>
            <a:pPr lvl="1"/>
            <a:endParaRPr lang="en-US" sz="2600" dirty="0" smtClean="0"/>
          </a:p>
          <a:p>
            <a:pPr lvl="1"/>
            <a:r>
              <a:rPr lang="en-US" sz="2600" dirty="0" smtClean="0"/>
              <a:t>Encourage charting their performance over time.</a:t>
            </a:r>
          </a:p>
          <a:p>
            <a:pPr lvl="1"/>
            <a:r>
              <a:rPr lang="en-US" sz="2600" dirty="0" smtClean="0"/>
              <a:t>“Self talk” to increase awareness and attention to task.</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467600" cy="1143000"/>
          </a:xfrm>
        </p:spPr>
        <p:txBody>
          <a:bodyPr>
            <a:normAutofit/>
          </a:bodyPr>
          <a:lstStyle/>
          <a:p>
            <a:r>
              <a:rPr lang="en-US" dirty="0" smtClean="0">
                <a:solidFill>
                  <a:srgbClr val="FFFF00"/>
                </a:solidFill>
              </a:rPr>
              <a:t>Mental Processing</a:t>
            </a:r>
            <a:endParaRPr lang="en-US" dirty="0">
              <a:solidFill>
                <a:srgbClr val="FFFF00"/>
              </a:solidFill>
            </a:endParaRPr>
          </a:p>
        </p:txBody>
      </p:sp>
      <p:sp>
        <p:nvSpPr>
          <p:cNvPr id="3" name="Content Placeholder 2"/>
          <p:cNvSpPr>
            <a:spLocks noGrp="1"/>
          </p:cNvSpPr>
          <p:nvPr>
            <p:ph idx="1"/>
          </p:nvPr>
        </p:nvSpPr>
        <p:spPr>
          <a:xfrm>
            <a:off x="457200" y="2209800"/>
            <a:ext cx="7467600" cy="4525963"/>
          </a:xfrm>
        </p:spPr>
        <p:txBody>
          <a:bodyPr>
            <a:normAutofit/>
          </a:bodyPr>
          <a:lstStyle/>
          <a:p>
            <a:r>
              <a:rPr lang="en-US" sz="2800" dirty="0" smtClean="0"/>
              <a:t>Provide extra response time.</a:t>
            </a:r>
          </a:p>
          <a:p>
            <a:r>
              <a:rPr lang="en-US" sz="2800" dirty="0" smtClean="0"/>
              <a:t>Shorten length of communication to student, focus on essentials. </a:t>
            </a:r>
          </a:p>
          <a:p>
            <a:r>
              <a:rPr lang="en-US" sz="2800" dirty="0" smtClean="0"/>
              <a:t>Avoid asking too many questions (rapid fire).</a:t>
            </a:r>
          </a:p>
          <a:p>
            <a:r>
              <a:rPr lang="en-US" sz="2800" dirty="0" smtClean="0"/>
              <a:t>Provide written as well as oral directions.</a:t>
            </a: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7467600" cy="1143000"/>
          </a:xfrm>
        </p:spPr>
        <p:txBody>
          <a:bodyPr/>
          <a:lstStyle/>
          <a:p>
            <a:r>
              <a:rPr lang="en-US" dirty="0" smtClean="0">
                <a:solidFill>
                  <a:srgbClr val="FFFF00"/>
                </a:solidFill>
              </a:rPr>
              <a:t>Mental Processing</a:t>
            </a:r>
            <a:endParaRPr lang="en-US" dirty="0">
              <a:solidFill>
                <a:srgbClr val="FFFF00"/>
              </a:solidFill>
            </a:endParaRPr>
          </a:p>
        </p:txBody>
      </p:sp>
      <p:sp>
        <p:nvSpPr>
          <p:cNvPr id="3" name="Content Placeholder 2"/>
          <p:cNvSpPr>
            <a:spLocks noGrp="1"/>
          </p:cNvSpPr>
          <p:nvPr>
            <p:ph idx="1"/>
          </p:nvPr>
        </p:nvSpPr>
        <p:spPr>
          <a:xfrm>
            <a:off x="457200" y="2332037"/>
            <a:ext cx="7467600" cy="4525963"/>
          </a:xfrm>
        </p:spPr>
        <p:txBody>
          <a:bodyPr>
            <a:normAutofit/>
          </a:bodyPr>
          <a:lstStyle/>
          <a:p>
            <a:r>
              <a:rPr lang="en-US" sz="2800" dirty="0" smtClean="0"/>
              <a:t>Try not to put pressure on the student to “hurry up, the class is waiting”.</a:t>
            </a:r>
          </a:p>
          <a:p>
            <a:r>
              <a:rPr lang="en-US" sz="2800" dirty="0" smtClean="0"/>
              <a:t>Provide a good note taking buddy so the student can concentrate on one thing at a time e.g., listening to the presentation. </a:t>
            </a:r>
          </a:p>
          <a:p>
            <a:endParaRPr lang="en-US" sz="28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467600" cy="1143000"/>
          </a:xfrm>
        </p:spPr>
        <p:txBody>
          <a:bodyPr>
            <a:normAutofit/>
          </a:bodyPr>
          <a:lstStyle/>
          <a:p>
            <a:r>
              <a:rPr lang="en-US" dirty="0" smtClean="0">
                <a:solidFill>
                  <a:srgbClr val="FFFF00"/>
                </a:solidFill>
              </a:rPr>
              <a:t>Attention and Focus</a:t>
            </a:r>
            <a:endParaRPr lang="en-US" dirty="0">
              <a:solidFill>
                <a:srgbClr val="FFFF00"/>
              </a:solidFill>
            </a:endParaRPr>
          </a:p>
        </p:txBody>
      </p:sp>
      <p:sp>
        <p:nvSpPr>
          <p:cNvPr id="3" name="Content Placeholder 2"/>
          <p:cNvSpPr>
            <a:spLocks noGrp="1"/>
          </p:cNvSpPr>
          <p:nvPr>
            <p:ph idx="1"/>
          </p:nvPr>
        </p:nvSpPr>
        <p:spPr>
          <a:xfrm>
            <a:off x="457200" y="2332037"/>
            <a:ext cx="7467600" cy="4525963"/>
          </a:xfrm>
        </p:spPr>
        <p:txBody>
          <a:bodyPr>
            <a:normAutofit/>
          </a:bodyPr>
          <a:lstStyle/>
          <a:p>
            <a:pPr lvl="1"/>
            <a:r>
              <a:rPr lang="en-US" dirty="0" smtClean="0"/>
              <a:t>Self monitoring tasks.</a:t>
            </a:r>
          </a:p>
          <a:p>
            <a:pPr lvl="1"/>
            <a:r>
              <a:rPr lang="en-US" dirty="0" smtClean="0"/>
              <a:t>Getting students attention.</a:t>
            </a:r>
          </a:p>
          <a:p>
            <a:pPr lvl="2"/>
            <a:r>
              <a:rPr lang="en-US" sz="2800" dirty="0" smtClean="0"/>
              <a:t>Auditory signals (ring bell, clap pattern, verbal signal ‘freeze’).</a:t>
            </a:r>
          </a:p>
          <a:p>
            <a:endParaRPr lang="en-US" dirty="0" smtClean="0"/>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467600" cy="1143000"/>
          </a:xfrm>
        </p:spPr>
        <p:txBody>
          <a:bodyPr/>
          <a:lstStyle/>
          <a:p>
            <a:r>
              <a:rPr lang="en-US" dirty="0" smtClean="0">
                <a:solidFill>
                  <a:srgbClr val="FFFF00"/>
                </a:solidFill>
              </a:rPr>
              <a:t>Attention and Focus</a:t>
            </a:r>
            <a:endParaRPr lang="en-US" dirty="0">
              <a:solidFill>
                <a:srgbClr val="FFFF00"/>
              </a:solidFill>
            </a:endParaRPr>
          </a:p>
        </p:txBody>
      </p:sp>
      <p:sp>
        <p:nvSpPr>
          <p:cNvPr id="3" name="Content Placeholder 2"/>
          <p:cNvSpPr>
            <a:spLocks noGrp="1"/>
          </p:cNvSpPr>
          <p:nvPr>
            <p:ph idx="1"/>
          </p:nvPr>
        </p:nvSpPr>
        <p:spPr>
          <a:xfrm>
            <a:off x="457200" y="1905000"/>
            <a:ext cx="7467600" cy="4525963"/>
          </a:xfrm>
        </p:spPr>
        <p:txBody>
          <a:bodyPr/>
          <a:lstStyle/>
          <a:p>
            <a:pPr lvl="1"/>
            <a:r>
              <a:rPr lang="en-US" dirty="0" smtClean="0"/>
              <a:t>Maintaining attention / active participation.</a:t>
            </a:r>
          </a:p>
          <a:p>
            <a:pPr lvl="2"/>
            <a:r>
              <a:rPr lang="en-US" sz="2800" dirty="0" smtClean="0"/>
              <a:t>Use partial outlined study guides / sheets.</a:t>
            </a:r>
          </a:p>
          <a:p>
            <a:pPr lvl="2"/>
            <a:r>
              <a:rPr lang="en-US" sz="2800" dirty="0" smtClean="0"/>
              <a:t>Use partner shares.</a:t>
            </a:r>
          </a:p>
          <a:p>
            <a:pPr lvl="2"/>
            <a:r>
              <a:rPr lang="en-US" sz="2800" dirty="0" smtClean="0"/>
              <a:t>Response cards – pre-prepared responses depending on lesson (e.g., parts of speech, final punctuation marks). Students hold up the card they feel best answers a question.</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7467600" cy="1143000"/>
          </a:xfrm>
        </p:spPr>
        <p:txBody>
          <a:bodyPr/>
          <a:lstStyle/>
          <a:p>
            <a:r>
              <a:rPr lang="en-US" dirty="0" smtClean="0">
                <a:solidFill>
                  <a:srgbClr val="FFFF00"/>
                </a:solidFill>
              </a:rPr>
              <a:t>Attention and Focus</a:t>
            </a:r>
            <a:endParaRPr lang="en-US" dirty="0">
              <a:solidFill>
                <a:srgbClr val="FFFF00"/>
              </a:solidFill>
            </a:endParaRPr>
          </a:p>
        </p:txBody>
      </p:sp>
      <p:sp>
        <p:nvSpPr>
          <p:cNvPr id="3" name="Content Placeholder 2"/>
          <p:cNvSpPr>
            <a:spLocks noGrp="1"/>
          </p:cNvSpPr>
          <p:nvPr>
            <p:ph sz="half" idx="1"/>
          </p:nvPr>
        </p:nvSpPr>
        <p:spPr>
          <a:xfrm>
            <a:off x="457200" y="2514600"/>
            <a:ext cx="3657600" cy="4525963"/>
          </a:xfrm>
        </p:spPr>
        <p:txBody>
          <a:bodyPr>
            <a:normAutofit/>
          </a:bodyPr>
          <a:lstStyle/>
          <a:p>
            <a:pPr>
              <a:lnSpc>
                <a:spcPct val="90000"/>
              </a:lnSpc>
            </a:pPr>
            <a:r>
              <a:rPr lang="en-US" dirty="0" smtClean="0"/>
              <a:t>Limit Noise</a:t>
            </a:r>
          </a:p>
          <a:p>
            <a:pPr>
              <a:lnSpc>
                <a:spcPct val="90000"/>
              </a:lnSpc>
            </a:pPr>
            <a:r>
              <a:rPr lang="en-US" dirty="0" smtClean="0"/>
              <a:t>Remove distractions</a:t>
            </a:r>
          </a:p>
          <a:p>
            <a:pPr>
              <a:lnSpc>
                <a:spcPct val="90000"/>
              </a:lnSpc>
            </a:pPr>
            <a:r>
              <a:rPr lang="en-US" dirty="0" smtClean="0"/>
              <a:t>Provide concrete visual cues</a:t>
            </a:r>
          </a:p>
          <a:p>
            <a:pPr>
              <a:lnSpc>
                <a:spcPct val="90000"/>
              </a:lnSpc>
            </a:pPr>
            <a:r>
              <a:rPr lang="en-US" dirty="0" smtClean="0"/>
              <a:t>Limit amount of info on a page.</a:t>
            </a:r>
          </a:p>
        </p:txBody>
      </p:sp>
      <p:sp>
        <p:nvSpPr>
          <p:cNvPr id="4" name="Content Placeholder 3"/>
          <p:cNvSpPr>
            <a:spLocks noGrp="1"/>
          </p:cNvSpPr>
          <p:nvPr>
            <p:ph sz="half" idx="2"/>
          </p:nvPr>
        </p:nvSpPr>
        <p:spPr>
          <a:xfrm>
            <a:off x="4267200" y="2514600"/>
            <a:ext cx="3657600" cy="4525963"/>
          </a:xfrm>
        </p:spPr>
        <p:txBody>
          <a:bodyPr>
            <a:normAutofit/>
          </a:bodyPr>
          <a:lstStyle/>
          <a:p>
            <a:pPr>
              <a:lnSpc>
                <a:spcPct val="90000"/>
              </a:lnSpc>
            </a:pPr>
            <a:r>
              <a:rPr lang="en-US" dirty="0" smtClean="0"/>
              <a:t>Adjust assignments.</a:t>
            </a:r>
          </a:p>
          <a:p>
            <a:pPr>
              <a:lnSpc>
                <a:spcPct val="90000"/>
              </a:lnSpc>
            </a:pPr>
            <a:r>
              <a:rPr lang="en-US" dirty="0" smtClean="0"/>
              <a:t>Focus on most salient aspect of lesson.</a:t>
            </a:r>
          </a:p>
          <a:p>
            <a:pPr>
              <a:lnSpc>
                <a:spcPct val="90000"/>
              </a:lnSpc>
            </a:pPr>
            <a:r>
              <a:rPr lang="en-US" dirty="0" smtClean="0"/>
              <a:t>Maintain brisk pace.</a:t>
            </a:r>
          </a:p>
          <a:p>
            <a:pPr>
              <a:lnSpc>
                <a:spcPct val="90000"/>
              </a:lnSpc>
            </a:pPr>
            <a:r>
              <a:rPr lang="en-US" dirty="0" smtClean="0"/>
              <a:t>Repeat instructions</a:t>
            </a:r>
          </a:p>
          <a:p>
            <a:endParaRPr lang="en-US" dirty="0" smtClean="0"/>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7467600" cy="1143000"/>
          </a:xfrm>
        </p:spPr>
        <p:txBody>
          <a:bodyPr/>
          <a:lstStyle/>
          <a:p>
            <a:r>
              <a:rPr lang="en-US" dirty="0" smtClean="0">
                <a:solidFill>
                  <a:srgbClr val="FFFF00"/>
                </a:solidFill>
              </a:rPr>
              <a:t>Attention and Focus</a:t>
            </a:r>
            <a:endParaRPr lang="en-US" dirty="0">
              <a:solidFill>
                <a:srgbClr val="FFFF00"/>
              </a:solidFill>
            </a:endParaRPr>
          </a:p>
        </p:txBody>
      </p:sp>
      <p:sp>
        <p:nvSpPr>
          <p:cNvPr id="3" name="Content Placeholder 2"/>
          <p:cNvSpPr>
            <a:spLocks noGrp="1"/>
          </p:cNvSpPr>
          <p:nvPr>
            <p:ph sz="half" idx="1"/>
          </p:nvPr>
        </p:nvSpPr>
        <p:spPr>
          <a:xfrm>
            <a:off x="457200" y="2332037"/>
            <a:ext cx="3657600" cy="4525963"/>
          </a:xfrm>
        </p:spPr>
        <p:txBody>
          <a:bodyPr/>
          <a:lstStyle/>
          <a:p>
            <a:r>
              <a:rPr lang="en-US" dirty="0" smtClean="0"/>
              <a:t>Use short and concise instructions.</a:t>
            </a:r>
          </a:p>
          <a:p>
            <a:r>
              <a:rPr lang="en-US" dirty="0" smtClean="0"/>
              <a:t>Reinforce on-task behavior.</a:t>
            </a:r>
          </a:p>
          <a:p>
            <a:r>
              <a:rPr lang="en-US" dirty="0" smtClean="0"/>
              <a:t>Give frequent breaks.</a:t>
            </a:r>
          </a:p>
        </p:txBody>
      </p:sp>
      <p:sp>
        <p:nvSpPr>
          <p:cNvPr id="4" name="Content Placeholder 3"/>
          <p:cNvSpPr>
            <a:spLocks noGrp="1"/>
          </p:cNvSpPr>
          <p:nvPr>
            <p:ph sz="half" idx="2"/>
          </p:nvPr>
        </p:nvSpPr>
        <p:spPr>
          <a:xfrm>
            <a:off x="4267200" y="2332037"/>
            <a:ext cx="3657600" cy="4525963"/>
          </a:xfrm>
        </p:spPr>
        <p:txBody>
          <a:bodyPr/>
          <a:lstStyle/>
          <a:p>
            <a:r>
              <a:rPr lang="en-US" dirty="0" smtClean="0"/>
              <a:t>Break assignments up.</a:t>
            </a:r>
          </a:p>
          <a:p>
            <a:r>
              <a:rPr lang="en-US" dirty="0" smtClean="0"/>
              <a:t>Set up personalized cuing system based in classroom system(s)</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7467600" cy="1143000"/>
          </a:xfrm>
        </p:spPr>
        <p:txBody>
          <a:bodyPr/>
          <a:lstStyle/>
          <a:p>
            <a:r>
              <a:rPr lang="en-US" dirty="0" smtClean="0">
                <a:solidFill>
                  <a:srgbClr val="FFFF00"/>
                </a:solidFill>
              </a:rPr>
              <a:t>Great Resource</a:t>
            </a:r>
            <a:endParaRPr lang="en-US" dirty="0">
              <a:solidFill>
                <a:srgbClr val="FFFF00"/>
              </a:solidFill>
            </a:endParaRPr>
          </a:p>
        </p:txBody>
      </p:sp>
      <p:sp>
        <p:nvSpPr>
          <p:cNvPr id="3" name="Content Placeholder 2"/>
          <p:cNvSpPr>
            <a:spLocks noGrp="1"/>
          </p:cNvSpPr>
          <p:nvPr>
            <p:ph idx="1"/>
          </p:nvPr>
        </p:nvSpPr>
        <p:spPr>
          <a:xfrm>
            <a:off x="533400" y="2667000"/>
            <a:ext cx="7467600" cy="4525963"/>
          </a:xfrm>
        </p:spPr>
        <p:txBody>
          <a:bodyPr/>
          <a:lstStyle/>
          <a:p>
            <a:pPr marL="342900" lvl="1" indent="-342900">
              <a:buFont typeface="Arial" pitchFamily="34" charset="0"/>
              <a:buChar char="•"/>
            </a:pPr>
            <a:r>
              <a:rPr lang="en-US" dirty="0" smtClean="0">
                <a:hlinkClick r:id="rId3"/>
              </a:rPr>
              <a:t>www.cokidswithbraininjury.com</a:t>
            </a:r>
            <a:r>
              <a:rPr lang="en-US" dirty="0" smtClean="0"/>
              <a:t> </a:t>
            </a:r>
          </a:p>
          <a:p>
            <a:pPr marL="342900" lvl="1" indent="-342900">
              <a:buNone/>
            </a:pPr>
            <a:endParaRPr lang="en-US" dirty="0" smtClean="0"/>
          </a:p>
          <a:p>
            <a:pPr marL="742950" lvl="2" indent="-342900"/>
            <a:r>
              <a:rPr lang="en-US" dirty="0" smtClean="0">
                <a:hlinkClick r:id="rId4"/>
              </a:rPr>
              <a:t>www.cokidswithbraininjury.com/information-matrix/</a:t>
            </a:r>
            <a:r>
              <a:rPr lang="en-US" dirty="0" smtClean="0"/>
              <a: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
            </a:r>
            <a:br>
              <a:rPr lang="en-US" dirty="0" smtClean="0">
                <a:solidFill>
                  <a:srgbClr val="FFFF00"/>
                </a:solidFill>
              </a:rPr>
            </a:br>
            <a:r>
              <a:rPr lang="en-US" dirty="0" smtClean="0">
                <a:solidFill>
                  <a:srgbClr val="FFFF00"/>
                </a:solidFill>
              </a:rPr>
              <a:t>Executive Functions: Functional Definition               </a:t>
            </a:r>
            <a:br>
              <a:rPr lang="en-US" dirty="0" smtClean="0">
                <a:solidFill>
                  <a:srgbClr val="FFFF00"/>
                </a:solidFill>
              </a:rPr>
            </a:br>
            <a:endParaRPr lang="en-US" dirty="0">
              <a:solidFill>
                <a:srgbClr val="FFFF00"/>
              </a:solidFill>
            </a:endParaRPr>
          </a:p>
        </p:txBody>
      </p:sp>
      <p:sp>
        <p:nvSpPr>
          <p:cNvPr id="3" name="Content Placeholder 2"/>
          <p:cNvSpPr>
            <a:spLocks noGrp="1"/>
          </p:cNvSpPr>
          <p:nvPr>
            <p:ph idx="1"/>
          </p:nvPr>
        </p:nvSpPr>
        <p:spPr>
          <a:xfrm>
            <a:off x="457200" y="1600200"/>
            <a:ext cx="8153400" cy="4876800"/>
          </a:xfrm>
        </p:spPr>
        <p:txBody>
          <a:bodyPr>
            <a:normAutofit lnSpcReduction="10000"/>
          </a:bodyPr>
          <a:lstStyle/>
          <a:p>
            <a:pPr marL="274320" indent="-274320" fontAlgn="auto">
              <a:lnSpc>
                <a:spcPct val="90000"/>
              </a:lnSpc>
              <a:spcAft>
                <a:spcPts val="0"/>
              </a:spcAft>
              <a:buClr>
                <a:schemeClr val="accent3"/>
              </a:buClr>
              <a:buFont typeface="Wingdings 2"/>
              <a:buChar char=""/>
              <a:defRPr/>
            </a:pPr>
            <a:r>
              <a:rPr lang="en-US" dirty="0" smtClean="0">
                <a:effectLst>
                  <a:outerShdw blurRad="38100" dist="38100" dir="2700000" algn="tl">
                    <a:srgbClr val="C0C0C0"/>
                  </a:outerShdw>
                </a:effectLst>
              </a:rPr>
              <a:t>Self-awareness of strengths and limitations (what’s hard to do; what’s easy to do)</a:t>
            </a:r>
          </a:p>
          <a:p>
            <a:pPr marL="274320" indent="-274320" fontAlgn="auto">
              <a:lnSpc>
                <a:spcPct val="90000"/>
              </a:lnSpc>
              <a:spcAft>
                <a:spcPts val="0"/>
              </a:spcAft>
              <a:buClr>
                <a:schemeClr val="accent3"/>
              </a:buClr>
              <a:buFont typeface="Wingdings 2"/>
              <a:buChar char=""/>
              <a:defRPr/>
            </a:pPr>
            <a:r>
              <a:rPr lang="en-US" dirty="0" smtClean="0">
                <a:effectLst>
                  <a:outerShdw blurRad="38100" dist="38100" dir="2700000" algn="tl">
                    <a:srgbClr val="C0C0C0"/>
                  </a:outerShdw>
                </a:effectLst>
              </a:rPr>
              <a:t>Goal setting</a:t>
            </a:r>
          </a:p>
          <a:p>
            <a:pPr marL="274320" indent="-274320" fontAlgn="auto">
              <a:lnSpc>
                <a:spcPct val="90000"/>
              </a:lnSpc>
              <a:spcAft>
                <a:spcPts val="0"/>
              </a:spcAft>
              <a:buClr>
                <a:schemeClr val="accent3"/>
              </a:buClr>
              <a:buFont typeface="Wingdings 2"/>
              <a:buChar char=""/>
              <a:defRPr/>
            </a:pPr>
            <a:r>
              <a:rPr lang="en-US" dirty="0" smtClean="0">
                <a:effectLst>
                  <a:outerShdw blurRad="38100" dist="38100" dir="2700000" algn="tl">
                    <a:srgbClr val="C0C0C0"/>
                  </a:outerShdw>
                </a:effectLst>
              </a:rPr>
              <a:t>Planning/organizing</a:t>
            </a:r>
          </a:p>
          <a:p>
            <a:pPr marL="274320" indent="-274320" fontAlgn="auto">
              <a:lnSpc>
                <a:spcPct val="90000"/>
              </a:lnSpc>
              <a:spcAft>
                <a:spcPts val="0"/>
              </a:spcAft>
              <a:buClr>
                <a:schemeClr val="accent3"/>
              </a:buClr>
              <a:buFont typeface="Wingdings 2"/>
              <a:buChar char=""/>
              <a:defRPr/>
            </a:pPr>
            <a:r>
              <a:rPr lang="en-US" dirty="0" smtClean="0">
                <a:effectLst>
                  <a:outerShdw blurRad="38100" dist="38100" dir="2700000" algn="tl">
                    <a:srgbClr val="C0C0C0"/>
                  </a:outerShdw>
                </a:effectLst>
              </a:rPr>
              <a:t>Initiating</a:t>
            </a:r>
          </a:p>
          <a:p>
            <a:pPr marL="274320" indent="-274320" fontAlgn="auto">
              <a:lnSpc>
                <a:spcPct val="90000"/>
              </a:lnSpc>
              <a:spcAft>
                <a:spcPts val="0"/>
              </a:spcAft>
              <a:buClr>
                <a:schemeClr val="accent3"/>
              </a:buClr>
              <a:buFont typeface="Wingdings 2"/>
              <a:buChar char=""/>
              <a:defRPr/>
            </a:pPr>
            <a:r>
              <a:rPr lang="en-US" dirty="0" smtClean="0">
                <a:effectLst>
                  <a:outerShdw blurRad="38100" dist="38100" dir="2700000" algn="tl">
                    <a:srgbClr val="C0C0C0"/>
                  </a:outerShdw>
                </a:effectLst>
              </a:rPr>
              <a:t>Inhibiting</a:t>
            </a:r>
          </a:p>
          <a:p>
            <a:pPr marL="274320" indent="-274320" fontAlgn="auto">
              <a:lnSpc>
                <a:spcPct val="90000"/>
              </a:lnSpc>
              <a:spcAft>
                <a:spcPts val="0"/>
              </a:spcAft>
              <a:buClr>
                <a:schemeClr val="accent3"/>
              </a:buClr>
              <a:buFont typeface="Wingdings 2"/>
              <a:buChar char=""/>
              <a:defRPr/>
            </a:pPr>
            <a:r>
              <a:rPr lang="en-US" dirty="0" smtClean="0">
                <a:effectLst>
                  <a:outerShdw blurRad="38100" dist="38100" dir="2700000" algn="tl">
                    <a:srgbClr val="C0C0C0"/>
                  </a:outerShdw>
                </a:effectLst>
              </a:rPr>
              <a:t>Self-monitoring and evaluating</a:t>
            </a:r>
          </a:p>
          <a:p>
            <a:pPr marL="274320" indent="-274320" fontAlgn="auto">
              <a:lnSpc>
                <a:spcPct val="90000"/>
              </a:lnSpc>
              <a:spcAft>
                <a:spcPts val="0"/>
              </a:spcAft>
              <a:buClr>
                <a:schemeClr val="accent3"/>
              </a:buClr>
              <a:buFont typeface="Wingdings 2"/>
              <a:buChar char=""/>
              <a:defRPr/>
            </a:pPr>
            <a:r>
              <a:rPr lang="en-US" dirty="0" smtClean="0">
                <a:effectLst>
                  <a:outerShdw blurRad="38100" dist="38100" dir="2700000" algn="tl">
                    <a:srgbClr val="C0C0C0"/>
                  </a:outerShdw>
                </a:effectLst>
              </a:rPr>
              <a:t>Strategic thinking</a:t>
            </a:r>
          </a:p>
          <a:p>
            <a:pPr marL="274320" indent="-274320" fontAlgn="auto">
              <a:lnSpc>
                <a:spcPct val="90000"/>
              </a:lnSpc>
              <a:spcAft>
                <a:spcPts val="0"/>
              </a:spcAft>
              <a:buClr>
                <a:schemeClr val="accent3"/>
              </a:buClr>
              <a:buFont typeface="Wingdings 2"/>
              <a:buChar char=""/>
              <a:defRPr/>
            </a:pPr>
            <a:r>
              <a:rPr lang="en-US" dirty="0" smtClean="0">
                <a:effectLst>
                  <a:outerShdw blurRad="38100" dist="38100" dir="2700000" algn="tl">
                    <a:srgbClr val="C0C0C0"/>
                  </a:outerShdw>
                </a:effectLst>
              </a:rPr>
              <a:t>Flexible shifting, adjusting, benefiting from feedback</a:t>
            </a:r>
          </a:p>
          <a:p>
            <a:pPr>
              <a:buNone/>
            </a:pPr>
            <a:r>
              <a:rPr lang="en-US" sz="2200" dirty="0" smtClean="0"/>
              <a:t>						          (Feeney, 2005)</a:t>
            </a:r>
            <a:endParaRPr lang="en-US" sz="22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Resources</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t>BrainSTARS Brain Injury: Strategies for Teams and Re-education for Students.</a:t>
            </a:r>
          </a:p>
          <a:p>
            <a:pPr lvl="1"/>
            <a:r>
              <a:rPr lang="en-US" dirty="0" smtClean="0"/>
              <a:t>Dise-Lewis, Lohr Calery &amp; Lewis</a:t>
            </a:r>
          </a:p>
          <a:p>
            <a:pPr lvl="1"/>
            <a:r>
              <a:rPr lang="en-US" dirty="0" smtClean="0"/>
              <a:t>Hands on manual broken into three parts</a:t>
            </a:r>
          </a:p>
          <a:p>
            <a:pPr lvl="2"/>
            <a:r>
              <a:rPr lang="en-US" dirty="0" smtClean="0"/>
              <a:t>Defining brain injury, how it affects children at different developmental stages.</a:t>
            </a:r>
          </a:p>
          <a:p>
            <a:pPr lvl="2"/>
            <a:r>
              <a:rPr lang="en-US" dirty="0" smtClean="0"/>
              <a:t>Specific problems and strategies.</a:t>
            </a:r>
          </a:p>
          <a:p>
            <a:pPr lvl="2"/>
            <a:r>
              <a:rPr lang="en-US" dirty="0" smtClean="0"/>
              <a:t>Advocacy and community resources.</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REAP concussion management plan (Reduce-Educate-Accommodate-Pace). </a:t>
            </a:r>
            <a:r>
              <a:rPr lang="en-US" dirty="0" smtClean="0">
                <a:hlinkClick r:id="rId2"/>
              </a:rPr>
              <a:t>www.cde.state.co.us</a:t>
            </a:r>
            <a:endParaRPr lang="en-US" dirty="0" smtClean="0"/>
          </a:p>
          <a:p>
            <a:r>
              <a:rPr lang="en-US" dirty="0" smtClean="0"/>
              <a:t>Cokidswithbraininjury.com </a:t>
            </a:r>
          </a:p>
          <a:p>
            <a:pPr lvl="1"/>
            <a:r>
              <a:rPr lang="en-US" dirty="0" smtClean="0"/>
              <a:t>Offers the newest information on brain injury and best practices for working with a child with BI in school.</a:t>
            </a:r>
          </a:p>
          <a:p>
            <a:pPr lvl="1"/>
            <a:r>
              <a:rPr lang="en-US" dirty="0" smtClean="0">
                <a:hlinkClick r:id="rId3"/>
              </a:rPr>
              <a:t>www.cokidswithbraininjury.com/information-matrix/</a:t>
            </a:r>
            <a:r>
              <a:rPr lang="en-US" dirty="0" smtClean="0"/>
              <a:t> </a:t>
            </a:r>
          </a:p>
          <a:p>
            <a:r>
              <a:rPr lang="en-US" dirty="0" smtClean="0"/>
              <a:t>LearNet: </a:t>
            </a:r>
            <a:r>
              <a:rPr lang="en-US" dirty="0" smtClean="0">
                <a:hlinkClick r:id="rId4"/>
              </a:rPr>
              <a:t>www.bianys.org/learnet</a:t>
            </a:r>
            <a:endParaRPr lang="en-US" dirty="0" smtClean="0"/>
          </a:p>
          <a:p>
            <a:pPr lvl="1"/>
            <a:r>
              <a:rPr lang="en-US" dirty="0" smtClean="0"/>
              <a:t>Resources for providing interventions and accommodations for a child with a brain injury.</a:t>
            </a:r>
          </a:p>
          <a:p>
            <a:pPr lvl="1">
              <a:buNone/>
            </a:pP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Resources for Presentation</a:t>
            </a:r>
            <a:endParaRPr lang="en-US" dirty="0">
              <a:solidFill>
                <a:srgbClr val="FFFF00"/>
              </a:solidFill>
            </a:endParaRPr>
          </a:p>
        </p:txBody>
      </p:sp>
      <p:sp>
        <p:nvSpPr>
          <p:cNvPr id="3" name="Content Placeholder 2"/>
          <p:cNvSpPr>
            <a:spLocks noGrp="1"/>
          </p:cNvSpPr>
          <p:nvPr>
            <p:ph idx="1"/>
          </p:nvPr>
        </p:nvSpPr>
        <p:spPr/>
        <p:txBody>
          <a:bodyPr>
            <a:normAutofit fontScale="77500" lnSpcReduction="20000"/>
          </a:bodyPr>
          <a:lstStyle/>
          <a:p>
            <a:r>
              <a:rPr lang="en-US" dirty="0" smtClean="0">
                <a:hlinkClick r:id="rId2"/>
              </a:rPr>
              <a:t>www.Ldonline.org</a:t>
            </a:r>
            <a:r>
              <a:rPr lang="en-US" dirty="0" smtClean="0"/>
              <a:t>  </a:t>
            </a:r>
          </a:p>
          <a:p>
            <a:r>
              <a:rPr lang="en-US" dirty="0" smtClean="0"/>
              <a:t>Gioia, G.A., &amp; Isquith, P.K., (2002). New Perspectives on educating Children with ADHD: Contributions of the Executive Functions.</a:t>
            </a:r>
          </a:p>
          <a:p>
            <a:r>
              <a:rPr lang="en-US" dirty="0" smtClean="0"/>
              <a:t>Ehlhardt, L., Sublette, P., &amp; Ness, B., (2007). Executive Function Impairments: Assessment, Management &amp; Intervention. </a:t>
            </a:r>
          </a:p>
          <a:p>
            <a:r>
              <a:rPr lang="en-US" dirty="0" smtClean="0"/>
              <a:t>Ylvisaker, M. (2006). Guidelines for supporting students with self–regulatory weakness. </a:t>
            </a:r>
          </a:p>
          <a:p>
            <a:pPr marR="0">
              <a:lnSpc>
                <a:spcPct val="90000"/>
              </a:lnSpc>
            </a:pPr>
            <a:r>
              <a:rPr lang="en-US" dirty="0" smtClean="0"/>
              <a:t>Executive Functions: Wonderful when they work! Presented by Pat Sublette, Ph.D. Oregon Traumatic Brain Injury Education Coordinator.</a:t>
            </a:r>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rmAutofit fontScale="90000"/>
          </a:bodyPr>
          <a:lstStyle/>
          <a:p>
            <a:r>
              <a:rPr lang="en-US" dirty="0" smtClean="0">
                <a:solidFill>
                  <a:srgbClr val="FFFF00"/>
                </a:solidFill>
              </a:rPr>
              <a:t>Examples of Functional </a:t>
            </a:r>
            <a:r>
              <a:rPr lang="en-US" dirty="0">
                <a:solidFill>
                  <a:srgbClr val="FFFF00"/>
                </a:solidFill>
              </a:rPr>
              <a:t>E</a:t>
            </a:r>
            <a:r>
              <a:rPr lang="en-US" dirty="0" smtClean="0">
                <a:solidFill>
                  <a:srgbClr val="FFFF00"/>
                </a:solidFill>
              </a:rPr>
              <a:t>xecutive Skills</a:t>
            </a:r>
            <a:endParaRPr lang="en-US" dirty="0">
              <a:solidFill>
                <a:srgbClr val="FFFF00"/>
              </a:solidFill>
            </a:endParaRPr>
          </a:p>
        </p:txBody>
      </p:sp>
      <p:sp>
        <p:nvSpPr>
          <p:cNvPr id="3" name="Content Placeholder 2"/>
          <p:cNvSpPr>
            <a:spLocks noGrp="1"/>
          </p:cNvSpPr>
          <p:nvPr>
            <p:ph idx="1"/>
          </p:nvPr>
        </p:nvSpPr>
        <p:spPr>
          <a:xfrm>
            <a:off x="457200" y="1752600"/>
            <a:ext cx="8229600" cy="4602163"/>
          </a:xfrm>
        </p:spPr>
        <p:txBody>
          <a:bodyPr>
            <a:normAutofit/>
          </a:bodyPr>
          <a:lstStyle/>
          <a:p>
            <a:r>
              <a:rPr lang="en-US" dirty="0" smtClean="0"/>
              <a:t>Attention and Concentration</a:t>
            </a:r>
          </a:p>
          <a:p>
            <a:r>
              <a:rPr lang="en-US" dirty="0" smtClean="0"/>
              <a:t>New Learning</a:t>
            </a:r>
          </a:p>
          <a:p>
            <a:r>
              <a:rPr lang="en-US" dirty="0" smtClean="0"/>
              <a:t>Mental Processing</a:t>
            </a:r>
          </a:p>
          <a:p>
            <a:r>
              <a:rPr lang="en-US" dirty="0" smtClean="0"/>
              <a:t>Emotional Control</a:t>
            </a:r>
          </a:p>
          <a:p>
            <a:r>
              <a:rPr lang="en-US" dirty="0" smtClean="0"/>
              <a:t>Reasoning and Problem Solving</a:t>
            </a:r>
          </a:p>
          <a:p>
            <a:r>
              <a:rPr lang="en-US" dirty="0" smtClean="0"/>
              <a:t>Organizational Skills</a:t>
            </a:r>
          </a:p>
          <a:p>
            <a:r>
              <a:rPr lang="en-US" dirty="0" smtClean="0"/>
              <a:t>Memory</a:t>
            </a:r>
          </a:p>
          <a:p>
            <a:r>
              <a:rPr lang="en-US" dirty="0" smtClean="0"/>
              <a:t>Initiation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Executive Functioning Difficulties</a:t>
            </a:r>
            <a:endParaRPr lang="en-US" dirty="0">
              <a:solidFill>
                <a:srgbClr val="FFFF00"/>
              </a:solidFill>
            </a:endParaRPr>
          </a:p>
        </p:txBody>
      </p:sp>
      <p:sp>
        <p:nvSpPr>
          <p:cNvPr id="3" name="Content Placeholder 2"/>
          <p:cNvSpPr>
            <a:spLocks noGrp="1"/>
          </p:cNvSpPr>
          <p:nvPr>
            <p:ph sz="half" idx="1"/>
          </p:nvPr>
        </p:nvSpPr>
        <p:spPr/>
        <p:txBody>
          <a:bodyPr>
            <a:normAutofit fontScale="85000" lnSpcReduction="20000"/>
          </a:bodyPr>
          <a:lstStyle/>
          <a:p>
            <a:pPr marL="457200" indent="-457200">
              <a:lnSpc>
                <a:spcPct val="80000"/>
              </a:lnSpc>
              <a:buNone/>
            </a:pPr>
            <a:r>
              <a:rPr lang="en-US" b="1" dirty="0" smtClean="0">
                <a:solidFill>
                  <a:srgbClr val="FFFF00"/>
                </a:solidFill>
              </a:rPr>
              <a:t>SOCIAL</a:t>
            </a:r>
            <a:r>
              <a:rPr lang="en-US" dirty="0" smtClean="0">
                <a:solidFill>
                  <a:srgbClr val="FFFF00"/>
                </a:solidFill>
              </a:rPr>
              <a:t>:</a:t>
            </a:r>
          </a:p>
          <a:p>
            <a:pPr marL="457200" indent="-457200">
              <a:lnSpc>
                <a:spcPct val="80000"/>
              </a:lnSpc>
            </a:pPr>
            <a:r>
              <a:rPr lang="en-US" dirty="0" smtClean="0"/>
              <a:t>poor social judgment</a:t>
            </a:r>
          </a:p>
          <a:p>
            <a:pPr marL="457200" indent="-457200">
              <a:lnSpc>
                <a:spcPct val="80000"/>
              </a:lnSpc>
            </a:pPr>
            <a:r>
              <a:rPr lang="en-US" dirty="0" smtClean="0"/>
              <a:t>social disinhibition</a:t>
            </a:r>
          </a:p>
          <a:p>
            <a:pPr marL="457200" indent="-457200">
              <a:lnSpc>
                <a:spcPct val="80000"/>
              </a:lnSpc>
            </a:pPr>
            <a:r>
              <a:rPr lang="en-US" dirty="0" smtClean="0"/>
              <a:t>Egocentrism</a:t>
            </a:r>
          </a:p>
          <a:p>
            <a:pPr marL="457200" indent="-457200">
              <a:lnSpc>
                <a:spcPct val="80000"/>
              </a:lnSpc>
            </a:pPr>
            <a:r>
              <a:rPr lang="en-US" dirty="0" smtClean="0"/>
              <a:t>difficulty interpreting the behavior of others</a:t>
            </a:r>
          </a:p>
          <a:p>
            <a:pPr marL="457200" indent="-457200">
              <a:lnSpc>
                <a:spcPct val="80000"/>
              </a:lnSpc>
              <a:buNone/>
            </a:pPr>
            <a:endParaRPr lang="en-US" b="1" dirty="0" smtClean="0"/>
          </a:p>
          <a:p>
            <a:pPr marL="457200" indent="-457200">
              <a:lnSpc>
                <a:spcPct val="80000"/>
              </a:lnSpc>
              <a:buNone/>
            </a:pPr>
            <a:r>
              <a:rPr lang="en-US" b="1" dirty="0" smtClean="0">
                <a:solidFill>
                  <a:srgbClr val="FFFF00"/>
                </a:solidFill>
              </a:rPr>
              <a:t>BEHAVIORAL:</a:t>
            </a:r>
          </a:p>
          <a:p>
            <a:pPr marL="457200" indent="-457200">
              <a:lnSpc>
                <a:spcPct val="80000"/>
              </a:lnSpc>
            </a:pPr>
            <a:r>
              <a:rPr lang="en-US" dirty="0" smtClean="0"/>
              <a:t>Perseveration</a:t>
            </a:r>
          </a:p>
          <a:p>
            <a:pPr marL="457200" indent="-457200">
              <a:lnSpc>
                <a:spcPct val="80000"/>
              </a:lnSpc>
            </a:pPr>
            <a:r>
              <a:rPr lang="en-US" dirty="0" smtClean="0"/>
              <a:t>impulsiveness</a:t>
            </a:r>
          </a:p>
          <a:p>
            <a:pPr marL="457200" indent="-457200">
              <a:lnSpc>
                <a:spcPct val="80000"/>
              </a:lnSpc>
            </a:pPr>
            <a:r>
              <a:rPr lang="en-US" dirty="0" smtClean="0"/>
              <a:t>poorly regulated attention</a:t>
            </a:r>
          </a:p>
          <a:p>
            <a:pPr marL="457200" indent="-457200">
              <a:lnSpc>
                <a:spcPct val="80000"/>
              </a:lnSpc>
            </a:pPr>
            <a:r>
              <a:rPr lang="en-US" dirty="0" smtClean="0"/>
              <a:t>disorganization (in thinking, talking, and acting)</a:t>
            </a:r>
          </a:p>
          <a:p>
            <a:pPr marL="457200" indent="-457200">
              <a:lnSpc>
                <a:spcPct val="80000"/>
              </a:lnSpc>
            </a:pPr>
            <a:r>
              <a:rPr lang="en-US" dirty="0" smtClean="0"/>
              <a:t>dulled emotional responses</a:t>
            </a:r>
          </a:p>
          <a:p>
            <a:endParaRPr lang="en-US" dirty="0"/>
          </a:p>
        </p:txBody>
      </p:sp>
      <p:sp>
        <p:nvSpPr>
          <p:cNvPr id="4" name="Content Placeholder 3"/>
          <p:cNvSpPr>
            <a:spLocks noGrp="1"/>
          </p:cNvSpPr>
          <p:nvPr>
            <p:ph sz="half" idx="2"/>
          </p:nvPr>
        </p:nvSpPr>
        <p:spPr/>
        <p:txBody>
          <a:bodyPr>
            <a:normAutofit fontScale="85000" lnSpcReduction="20000"/>
          </a:bodyPr>
          <a:lstStyle/>
          <a:p>
            <a:pPr marL="457200" indent="-457200">
              <a:lnSpc>
                <a:spcPct val="80000"/>
              </a:lnSpc>
              <a:buNone/>
            </a:pPr>
            <a:r>
              <a:rPr lang="en-US" b="1" dirty="0" smtClean="0">
                <a:solidFill>
                  <a:srgbClr val="FFFF00"/>
                </a:solidFill>
              </a:rPr>
              <a:t>PROBLEM SOLVING:</a:t>
            </a:r>
          </a:p>
          <a:p>
            <a:pPr marL="457200" indent="-457200">
              <a:lnSpc>
                <a:spcPct val="80000"/>
              </a:lnSpc>
            </a:pPr>
            <a:r>
              <a:rPr lang="en-US" dirty="0" smtClean="0"/>
              <a:t>decreased flexibility/ shifting </a:t>
            </a:r>
          </a:p>
          <a:p>
            <a:pPr marL="457200" indent="-457200">
              <a:lnSpc>
                <a:spcPct val="80000"/>
              </a:lnSpc>
            </a:pPr>
            <a:r>
              <a:rPr lang="en-US" dirty="0" smtClean="0"/>
              <a:t>slowed processing</a:t>
            </a:r>
          </a:p>
          <a:p>
            <a:pPr marL="457200" indent="-457200">
              <a:lnSpc>
                <a:spcPct val="80000"/>
              </a:lnSpc>
            </a:pPr>
            <a:r>
              <a:rPr lang="en-US" dirty="0" smtClean="0"/>
              <a:t>diminished divergent thinking</a:t>
            </a:r>
          </a:p>
          <a:p>
            <a:pPr marL="457200" indent="-457200">
              <a:lnSpc>
                <a:spcPct val="80000"/>
              </a:lnSpc>
            </a:pPr>
            <a:r>
              <a:rPr lang="en-US" dirty="0" smtClean="0"/>
              <a:t>concrete thinking</a:t>
            </a:r>
          </a:p>
          <a:p>
            <a:pPr marL="457200" indent="-457200">
              <a:lnSpc>
                <a:spcPct val="80000"/>
              </a:lnSpc>
            </a:pPr>
            <a:r>
              <a:rPr lang="en-US" dirty="0" smtClean="0"/>
              <a:t>immature problem solving</a:t>
            </a:r>
          </a:p>
          <a:p>
            <a:pPr marL="457200" indent="-457200">
              <a:lnSpc>
                <a:spcPct val="80000"/>
              </a:lnSpc>
            </a:pPr>
            <a:r>
              <a:rPr lang="en-US" dirty="0" smtClean="0"/>
              <a:t>weak self-monitoring</a:t>
            </a:r>
          </a:p>
          <a:p>
            <a:pPr marL="457200" indent="-457200">
              <a:lnSpc>
                <a:spcPct val="80000"/>
              </a:lnSpc>
            </a:pPr>
            <a:r>
              <a:rPr lang="en-US" dirty="0" smtClean="0"/>
              <a:t>inefficient responses to feedback/ consequences</a:t>
            </a:r>
          </a:p>
          <a:p>
            <a:pPr marL="457200" indent="-457200">
              <a:lnSpc>
                <a:spcPct val="80000"/>
              </a:lnSpc>
            </a:pPr>
            <a:r>
              <a:rPr lang="en-US" dirty="0" smtClean="0"/>
              <a:t>reduced initiation</a:t>
            </a:r>
          </a:p>
          <a:p>
            <a:pPr marL="457200" indent="-457200">
              <a:lnSpc>
                <a:spcPct val="80000"/>
              </a:lnSpc>
            </a:pPr>
            <a:r>
              <a:rPr lang="en-US" dirty="0" smtClean="0"/>
              <a:t>weak goal formulation</a:t>
            </a:r>
          </a:p>
          <a:p>
            <a:pPr marL="457200" indent="-457200">
              <a:lnSpc>
                <a:spcPct val="80000"/>
              </a:lnSpc>
            </a:pPr>
            <a:r>
              <a:rPr lang="en-US" dirty="0" smtClean="0"/>
              <a:t>ineffective planning</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What disabilities are impacted by dysexecutive functioning?</a:t>
            </a:r>
            <a:endParaRPr lang="en-US" dirty="0">
              <a:solidFill>
                <a:srgbClr val="FFFF00"/>
              </a:solidFill>
            </a:endParaRPr>
          </a:p>
        </p:txBody>
      </p:sp>
      <p:sp>
        <p:nvSpPr>
          <p:cNvPr id="3" name="Content Placeholder 2"/>
          <p:cNvSpPr>
            <a:spLocks noGrp="1"/>
          </p:cNvSpPr>
          <p:nvPr>
            <p:ph sz="half" idx="1"/>
          </p:nvPr>
        </p:nvSpPr>
        <p:spPr>
          <a:xfrm>
            <a:off x="457200" y="2133600"/>
            <a:ext cx="3657600" cy="4525963"/>
          </a:xfrm>
        </p:spPr>
        <p:txBody>
          <a:bodyPr/>
          <a:lstStyle/>
          <a:p>
            <a:r>
              <a:rPr lang="en-US" dirty="0" smtClean="0"/>
              <a:t>Traumatic Brain Injury</a:t>
            </a:r>
          </a:p>
          <a:p>
            <a:r>
              <a:rPr lang="en-US" dirty="0" smtClean="0"/>
              <a:t>Specific Learning Disability</a:t>
            </a:r>
          </a:p>
          <a:p>
            <a:r>
              <a:rPr lang="en-US" dirty="0" smtClean="0"/>
              <a:t>Attention Deficit / Hyperactivity Disorder</a:t>
            </a:r>
          </a:p>
          <a:p>
            <a:r>
              <a:rPr lang="en-US" dirty="0" smtClean="0"/>
              <a:t>Autism</a:t>
            </a:r>
          </a:p>
          <a:p>
            <a:r>
              <a:rPr lang="en-US" dirty="0" smtClean="0"/>
              <a:t>Tourette’s Syndrome</a:t>
            </a:r>
            <a:endParaRPr lang="en-US" dirty="0"/>
          </a:p>
        </p:txBody>
      </p:sp>
      <p:sp>
        <p:nvSpPr>
          <p:cNvPr id="4" name="Content Placeholder 3"/>
          <p:cNvSpPr>
            <a:spLocks noGrp="1"/>
          </p:cNvSpPr>
          <p:nvPr>
            <p:ph sz="half" idx="2"/>
          </p:nvPr>
        </p:nvSpPr>
        <p:spPr>
          <a:xfrm>
            <a:off x="4267200" y="2133600"/>
            <a:ext cx="3657600" cy="4525963"/>
          </a:xfrm>
        </p:spPr>
        <p:txBody>
          <a:bodyPr/>
          <a:lstStyle/>
          <a:p>
            <a:r>
              <a:rPr lang="en-US" dirty="0" smtClean="0"/>
              <a:t>Schizophrenia</a:t>
            </a:r>
          </a:p>
          <a:p>
            <a:r>
              <a:rPr lang="en-US" dirty="0" smtClean="0"/>
              <a:t>Depression</a:t>
            </a:r>
          </a:p>
          <a:p>
            <a:r>
              <a:rPr lang="en-US" dirty="0" smtClean="0"/>
              <a:t>Obsessive Compulsive Disorder</a:t>
            </a:r>
          </a:p>
          <a:p>
            <a:r>
              <a:rPr lang="en-US" dirty="0" smtClean="0"/>
              <a:t>Dementia</a:t>
            </a:r>
          </a:p>
          <a:p>
            <a:r>
              <a:rPr lang="en-US" dirty="0" smtClean="0"/>
              <a:t>Etc…..</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8229600" cy="3611562"/>
          </a:xfrm>
        </p:spPr>
        <p:txBody>
          <a:bodyPr>
            <a:normAutofit/>
          </a:bodyPr>
          <a:lstStyle/>
          <a:p>
            <a:r>
              <a:rPr lang="en-US" dirty="0" smtClean="0">
                <a:solidFill>
                  <a:srgbClr val="00B0F0"/>
                </a:solidFill>
              </a:rPr>
              <a:t>Development of Executive Functioning</a:t>
            </a:r>
            <a:endParaRPr lang="en-US" dirty="0">
              <a:solidFill>
                <a:srgbClr val="00B0F0"/>
              </a:solidFill>
            </a:endParaRPr>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2632</TotalTime>
  <Words>2803</Words>
  <Application>Microsoft Office PowerPoint</Application>
  <PresentationFormat>On-screen Show (4:3)</PresentationFormat>
  <Paragraphs>420</Paragraphs>
  <Slides>52</Slides>
  <Notes>13</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Technic</vt:lpstr>
      <vt:lpstr>Strategies &amp; Interventions</vt:lpstr>
      <vt:lpstr>Executive Functioning </vt:lpstr>
      <vt:lpstr>Some things to consider</vt:lpstr>
      <vt:lpstr>Slide 4</vt:lpstr>
      <vt:lpstr> Executive Functions: Functional Definition                </vt:lpstr>
      <vt:lpstr>Examples of Functional Executive Skills</vt:lpstr>
      <vt:lpstr>Executive Functioning Difficulties</vt:lpstr>
      <vt:lpstr>What disabilities are impacted by dysexecutive functioning?</vt:lpstr>
      <vt:lpstr>Development of Executive Functioning</vt:lpstr>
      <vt:lpstr>Attention and Self Control</vt:lpstr>
      <vt:lpstr>Attention and Self Control continued</vt:lpstr>
      <vt:lpstr>Cognitive Flexibility</vt:lpstr>
      <vt:lpstr>Cognitive Flexibility and Purposeful Behavior</vt:lpstr>
      <vt:lpstr>Cognitive Flexibility&amp; Purposeful Behavior</vt:lpstr>
      <vt:lpstr>Strategies and Interventions for specific areas</vt:lpstr>
      <vt:lpstr>Behavioral Definitions &amp; Expression of Dysfunction</vt:lpstr>
      <vt:lpstr>Slide 17</vt:lpstr>
      <vt:lpstr>Slide 18</vt:lpstr>
      <vt:lpstr>Slide 19</vt:lpstr>
      <vt:lpstr>Slide 20</vt:lpstr>
      <vt:lpstr>Inhibit</vt:lpstr>
      <vt:lpstr>Inhibit</vt:lpstr>
      <vt:lpstr>Shift</vt:lpstr>
      <vt:lpstr>Shift</vt:lpstr>
      <vt:lpstr>Emotional Control</vt:lpstr>
      <vt:lpstr>Emotional Control</vt:lpstr>
      <vt:lpstr>Initiate</vt:lpstr>
      <vt:lpstr>Initiate</vt:lpstr>
      <vt:lpstr>Working Memory</vt:lpstr>
      <vt:lpstr>Working Memory</vt:lpstr>
      <vt:lpstr>Planning</vt:lpstr>
      <vt:lpstr>Planning</vt:lpstr>
      <vt:lpstr>Scripts</vt:lpstr>
      <vt:lpstr>Scripts</vt:lpstr>
      <vt:lpstr>Organization</vt:lpstr>
      <vt:lpstr>Organization</vt:lpstr>
      <vt:lpstr>Self Monitoring</vt:lpstr>
      <vt:lpstr>Self Monitoring</vt:lpstr>
      <vt:lpstr>Goal-Plan-Do-Review</vt:lpstr>
      <vt:lpstr>Goal-Plan-Do-Review</vt:lpstr>
      <vt:lpstr>Goal-Plan-Do-Review</vt:lpstr>
      <vt:lpstr>Self Monitoring</vt:lpstr>
      <vt:lpstr>Mental Processing</vt:lpstr>
      <vt:lpstr>Mental Processing</vt:lpstr>
      <vt:lpstr>Attention and Focus</vt:lpstr>
      <vt:lpstr>Attention and Focus</vt:lpstr>
      <vt:lpstr>Attention and Focus</vt:lpstr>
      <vt:lpstr>Attention and Focus</vt:lpstr>
      <vt:lpstr>Great Resource</vt:lpstr>
      <vt:lpstr>Resources</vt:lpstr>
      <vt:lpstr>Slide 51</vt:lpstr>
      <vt:lpstr>Resources for Presentation</vt:lpstr>
    </vt:vector>
  </TitlesOfParts>
  <Company>Academy School District #20</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Strategies &amp; Interventions</dc:title>
  <dc:creator>rachel.toplis</dc:creator>
  <cp:lastModifiedBy>Diane.jones</cp:lastModifiedBy>
  <cp:revision>115</cp:revision>
  <dcterms:created xsi:type="dcterms:W3CDTF">2009-12-27T19:59:20Z</dcterms:created>
  <dcterms:modified xsi:type="dcterms:W3CDTF">2010-04-13T14:29:04Z</dcterms:modified>
</cp:coreProperties>
</file>